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wdp" ContentType="image/vnd.ms-photo"/>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Lst>
  <p:sldSz cx="32918400" cy="40233600"/>
  <p:notesSz cx="6858000" cy="9144000"/>
  <p:defaultTextStyle>
    <a:defPPr>
      <a:defRPr lang="en-US"/>
    </a:defPPr>
    <a:lvl1pPr marL="0" algn="l" defTabSz="4180088" rtl="0" eaLnBrk="1" latinLnBrk="0" hangingPunct="1">
      <a:defRPr sz="8200" kern="1200">
        <a:solidFill>
          <a:schemeClr val="tx1"/>
        </a:solidFill>
        <a:latin typeface="+mn-lt"/>
        <a:ea typeface="+mn-ea"/>
        <a:cs typeface="+mn-cs"/>
      </a:defRPr>
    </a:lvl1pPr>
    <a:lvl2pPr marL="2090044" algn="l" defTabSz="4180088" rtl="0" eaLnBrk="1" latinLnBrk="0" hangingPunct="1">
      <a:defRPr sz="8200" kern="1200">
        <a:solidFill>
          <a:schemeClr val="tx1"/>
        </a:solidFill>
        <a:latin typeface="+mn-lt"/>
        <a:ea typeface="+mn-ea"/>
        <a:cs typeface="+mn-cs"/>
      </a:defRPr>
    </a:lvl2pPr>
    <a:lvl3pPr marL="4180088" algn="l" defTabSz="4180088" rtl="0" eaLnBrk="1" latinLnBrk="0" hangingPunct="1">
      <a:defRPr sz="8200" kern="1200">
        <a:solidFill>
          <a:schemeClr val="tx1"/>
        </a:solidFill>
        <a:latin typeface="+mn-lt"/>
        <a:ea typeface="+mn-ea"/>
        <a:cs typeface="+mn-cs"/>
      </a:defRPr>
    </a:lvl3pPr>
    <a:lvl4pPr marL="6270132" algn="l" defTabSz="4180088" rtl="0" eaLnBrk="1" latinLnBrk="0" hangingPunct="1">
      <a:defRPr sz="8200" kern="1200">
        <a:solidFill>
          <a:schemeClr val="tx1"/>
        </a:solidFill>
        <a:latin typeface="+mn-lt"/>
        <a:ea typeface="+mn-ea"/>
        <a:cs typeface="+mn-cs"/>
      </a:defRPr>
    </a:lvl4pPr>
    <a:lvl5pPr marL="8360176" algn="l" defTabSz="4180088" rtl="0" eaLnBrk="1" latinLnBrk="0" hangingPunct="1">
      <a:defRPr sz="8200" kern="1200">
        <a:solidFill>
          <a:schemeClr val="tx1"/>
        </a:solidFill>
        <a:latin typeface="+mn-lt"/>
        <a:ea typeface="+mn-ea"/>
        <a:cs typeface="+mn-cs"/>
      </a:defRPr>
    </a:lvl5pPr>
    <a:lvl6pPr marL="10450220" algn="l" defTabSz="4180088" rtl="0" eaLnBrk="1" latinLnBrk="0" hangingPunct="1">
      <a:defRPr sz="8200" kern="1200">
        <a:solidFill>
          <a:schemeClr val="tx1"/>
        </a:solidFill>
        <a:latin typeface="+mn-lt"/>
        <a:ea typeface="+mn-ea"/>
        <a:cs typeface="+mn-cs"/>
      </a:defRPr>
    </a:lvl6pPr>
    <a:lvl7pPr marL="12540264" algn="l" defTabSz="4180088" rtl="0" eaLnBrk="1" latinLnBrk="0" hangingPunct="1">
      <a:defRPr sz="8200" kern="1200">
        <a:solidFill>
          <a:schemeClr val="tx1"/>
        </a:solidFill>
        <a:latin typeface="+mn-lt"/>
        <a:ea typeface="+mn-ea"/>
        <a:cs typeface="+mn-cs"/>
      </a:defRPr>
    </a:lvl7pPr>
    <a:lvl8pPr marL="14630309" algn="l" defTabSz="4180088" rtl="0" eaLnBrk="1" latinLnBrk="0" hangingPunct="1">
      <a:defRPr sz="8200" kern="1200">
        <a:solidFill>
          <a:schemeClr val="tx1"/>
        </a:solidFill>
        <a:latin typeface="+mn-lt"/>
        <a:ea typeface="+mn-ea"/>
        <a:cs typeface="+mn-cs"/>
      </a:defRPr>
    </a:lvl8pPr>
    <a:lvl9pPr marL="16720353" algn="l" defTabSz="4180088" rtl="0" eaLnBrk="1" latinLnBrk="0" hangingPunct="1">
      <a:defRPr sz="82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15620"/>
    <p:restoredTop sz="96364" autoAdjust="0"/>
  </p:normalViewPr>
  <p:slideViewPr>
    <p:cSldViewPr>
      <p:cViewPr>
        <p:scale>
          <a:sx n="37" d="100"/>
          <a:sy n="37" d="100"/>
        </p:scale>
        <p:origin x="640" y="-104"/>
      </p:cViewPr>
      <p:guideLst>
        <p:guide orient="horz" pos="12672"/>
        <p:guide pos="1036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hdphoto1.wdp>
</file>

<file path=ppt/media/image1.png>
</file>

<file path=ppt/media/image2.png>
</file>

<file path=ppt/media/image3.jpeg>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12498496"/>
            <a:ext cx="27980640" cy="8624147"/>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7760" y="22799040"/>
            <a:ext cx="23042880" cy="10281920"/>
          </a:xfrm>
        </p:spPr>
        <p:txBody>
          <a:bodyPr/>
          <a:lstStyle>
            <a:lvl1pPr marL="0" indent="0" algn="ctr">
              <a:buNone/>
              <a:defRPr>
                <a:solidFill>
                  <a:schemeClr val="tx1">
                    <a:tint val="75000"/>
                  </a:schemeClr>
                </a:solidFill>
              </a:defRPr>
            </a:lvl1pPr>
            <a:lvl2pPr marL="2090044" indent="0" algn="ctr">
              <a:buNone/>
              <a:defRPr>
                <a:solidFill>
                  <a:schemeClr val="tx1">
                    <a:tint val="75000"/>
                  </a:schemeClr>
                </a:solidFill>
              </a:defRPr>
            </a:lvl2pPr>
            <a:lvl3pPr marL="4180088" indent="0" algn="ctr">
              <a:buNone/>
              <a:defRPr>
                <a:solidFill>
                  <a:schemeClr val="tx1">
                    <a:tint val="75000"/>
                  </a:schemeClr>
                </a:solidFill>
              </a:defRPr>
            </a:lvl3pPr>
            <a:lvl4pPr marL="6270132" indent="0" algn="ctr">
              <a:buNone/>
              <a:defRPr>
                <a:solidFill>
                  <a:schemeClr val="tx1">
                    <a:tint val="75000"/>
                  </a:schemeClr>
                </a:solidFill>
              </a:defRPr>
            </a:lvl4pPr>
            <a:lvl5pPr marL="8360176" indent="0" algn="ctr">
              <a:buNone/>
              <a:defRPr>
                <a:solidFill>
                  <a:schemeClr val="tx1">
                    <a:tint val="75000"/>
                  </a:schemeClr>
                </a:solidFill>
              </a:defRPr>
            </a:lvl5pPr>
            <a:lvl6pPr marL="10450220" indent="0" algn="ctr">
              <a:buNone/>
              <a:defRPr>
                <a:solidFill>
                  <a:schemeClr val="tx1">
                    <a:tint val="75000"/>
                  </a:schemeClr>
                </a:solidFill>
              </a:defRPr>
            </a:lvl6pPr>
            <a:lvl7pPr marL="12540264" indent="0" algn="ctr">
              <a:buNone/>
              <a:defRPr>
                <a:solidFill>
                  <a:schemeClr val="tx1">
                    <a:tint val="75000"/>
                  </a:schemeClr>
                </a:solidFill>
              </a:defRPr>
            </a:lvl7pPr>
            <a:lvl8pPr marL="14630309" indent="0" algn="ctr">
              <a:buNone/>
              <a:defRPr>
                <a:solidFill>
                  <a:schemeClr val="tx1">
                    <a:tint val="75000"/>
                  </a:schemeClr>
                </a:solidFill>
              </a:defRPr>
            </a:lvl8pPr>
            <a:lvl9pPr marL="16720353"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816CBB5-83E6-4C67-B4FC-BCD1EA0963E3}" type="datetimeFigureOut">
              <a:rPr lang="en-US" smtClean="0"/>
              <a:pPr/>
              <a:t>5/15/15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BA871D-84FC-4206-B3D8-DB0206512137}" type="slidenum">
              <a:rPr lang="en-US" smtClean="0"/>
              <a:pPr/>
              <a:t>‹#›</a:t>
            </a:fld>
            <a:endParaRPr lang="en-US"/>
          </a:p>
        </p:txBody>
      </p:sp>
    </p:spTree>
    <p:extLst>
      <p:ext uri="{BB962C8B-B14F-4D97-AF65-F5344CB8AC3E}">
        <p14:creationId xmlns:p14="http://schemas.microsoft.com/office/powerpoint/2010/main" val="39543922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16CBB5-83E6-4C67-B4FC-BCD1EA0963E3}" type="datetimeFigureOut">
              <a:rPr lang="en-US" smtClean="0"/>
              <a:pPr/>
              <a:t>5/15/15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BA871D-84FC-4206-B3D8-DB0206512137}" type="slidenum">
              <a:rPr lang="en-US" smtClean="0"/>
              <a:pPr/>
              <a:t>‹#›</a:t>
            </a:fld>
            <a:endParaRPr lang="en-US"/>
          </a:p>
        </p:txBody>
      </p:sp>
    </p:spTree>
    <p:extLst>
      <p:ext uri="{BB962C8B-B14F-4D97-AF65-F5344CB8AC3E}">
        <p14:creationId xmlns:p14="http://schemas.microsoft.com/office/powerpoint/2010/main" val="3928426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5919310" y="9453036"/>
            <a:ext cx="26660477" cy="20139152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926459" y="9453036"/>
            <a:ext cx="79444213" cy="20139152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16CBB5-83E6-4C67-B4FC-BCD1EA0963E3}" type="datetimeFigureOut">
              <a:rPr lang="en-US" smtClean="0"/>
              <a:pPr/>
              <a:t>5/15/15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BA871D-84FC-4206-B3D8-DB0206512137}" type="slidenum">
              <a:rPr lang="en-US" smtClean="0"/>
              <a:pPr/>
              <a:t>‹#›</a:t>
            </a:fld>
            <a:endParaRPr lang="en-US"/>
          </a:p>
        </p:txBody>
      </p:sp>
    </p:spTree>
    <p:extLst>
      <p:ext uri="{BB962C8B-B14F-4D97-AF65-F5344CB8AC3E}">
        <p14:creationId xmlns:p14="http://schemas.microsoft.com/office/powerpoint/2010/main" val="28085296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816CBB5-83E6-4C67-B4FC-BCD1EA0963E3}" type="datetimeFigureOut">
              <a:rPr lang="en-US" smtClean="0"/>
              <a:pPr/>
              <a:t>5/15/15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BA871D-84FC-4206-B3D8-DB0206512137}" type="slidenum">
              <a:rPr lang="en-US" smtClean="0"/>
              <a:pPr/>
              <a:t>‹#›</a:t>
            </a:fld>
            <a:endParaRPr lang="en-US"/>
          </a:p>
        </p:txBody>
      </p:sp>
    </p:spTree>
    <p:extLst>
      <p:ext uri="{BB962C8B-B14F-4D97-AF65-F5344CB8AC3E}">
        <p14:creationId xmlns:p14="http://schemas.microsoft.com/office/powerpoint/2010/main" val="27924810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25853816"/>
            <a:ext cx="27980640" cy="7990840"/>
          </a:xfrm>
        </p:spPr>
        <p:txBody>
          <a:bodyPr anchor="t"/>
          <a:lstStyle>
            <a:lvl1pPr algn="l">
              <a:defRPr sz="183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7" y="17052719"/>
            <a:ext cx="27980640" cy="8801097"/>
          </a:xfrm>
        </p:spPr>
        <p:txBody>
          <a:bodyPr anchor="b"/>
          <a:lstStyle>
            <a:lvl1pPr marL="0" indent="0">
              <a:buNone/>
              <a:defRPr sz="9100">
                <a:solidFill>
                  <a:schemeClr val="tx1">
                    <a:tint val="75000"/>
                  </a:schemeClr>
                </a:solidFill>
              </a:defRPr>
            </a:lvl1pPr>
            <a:lvl2pPr marL="2090044" indent="0">
              <a:buNone/>
              <a:defRPr sz="8200">
                <a:solidFill>
                  <a:schemeClr val="tx1">
                    <a:tint val="75000"/>
                  </a:schemeClr>
                </a:solidFill>
              </a:defRPr>
            </a:lvl2pPr>
            <a:lvl3pPr marL="4180088" indent="0">
              <a:buNone/>
              <a:defRPr sz="7300">
                <a:solidFill>
                  <a:schemeClr val="tx1">
                    <a:tint val="75000"/>
                  </a:schemeClr>
                </a:solidFill>
              </a:defRPr>
            </a:lvl3pPr>
            <a:lvl4pPr marL="6270132" indent="0">
              <a:buNone/>
              <a:defRPr sz="6400">
                <a:solidFill>
                  <a:schemeClr val="tx1">
                    <a:tint val="75000"/>
                  </a:schemeClr>
                </a:solidFill>
              </a:defRPr>
            </a:lvl4pPr>
            <a:lvl5pPr marL="8360176" indent="0">
              <a:buNone/>
              <a:defRPr sz="6400">
                <a:solidFill>
                  <a:schemeClr val="tx1">
                    <a:tint val="75000"/>
                  </a:schemeClr>
                </a:solidFill>
              </a:defRPr>
            </a:lvl5pPr>
            <a:lvl6pPr marL="10450220" indent="0">
              <a:buNone/>
              <a:defRPr sz="6400">
                <a:solidFill>
                  <a:schemeClr val="tx1">
                    <a:tint val="75000"/>
                  </a:schemeClr>
                </a:solidFill>
              </a:defRPr>
            </a:lvl6pPr>
            <a:lvl7pPr marL="12540264" indent="0">
              <a:buNone/>
              <a:defRPr sz="6400">
                <a:solidFill>
                  <a:schemeClr val="tx1">
                    <a:tint val="75000"/>
                  </a:schemeClr>
                </a:solidFill>
              </a:defRPr>
            </a:lvl7pPr>
            <a:lvl8pPr marL="14630309" indent="0">
              <a:buNone/>
              <a:defRPr sz="6400">
                <a:solidFill>
                  <a:schemeClr val="tx1">
                    <a:tint val="75000"/>
                  </a:schemeClr>
                </a:solidFill>
              </a:defRPr>
            </a:lvl8pPr>
            <a:lvl9pPr marL="16720353" indent="0">
              <a:buNone/>
              <a:defRPr sz="6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16CBB5-83E6-4C67-B4FC-BCD1EA0963E3}" type="datetimeFigureOut">
              <a:rPr lang="en-US" smtClean="0"/>
              <a:pPr/>
              <a:t>5/15/15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BA871D-84FC-4206-B3D8-DB0206512137}" type="slidenum">
              <a:rPr lang="en-US" smtClean="0"/>
              <a:pPr/>
              <a:t>‹#›</a:t>
            </a:fld>
            <a:endParaRPr lang="en-US"/>
          </a:p>
        </p:txBody>
      </p:sp>
    </p:spTree>
    <p:extLst>
      <p:ext uri="{BB962C8B-B14F-4D97-AF65-F5344CB8AC3E}">
        <p14:creationId xmlns:p14="http://schemas.microsoft.com/office/powerpoint/2010/main" val="12498298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926457" y="55079053"/>
            <a:ext cx="53052343" cy="155765503"/>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9527442" y="55079053"/>
            <a:ext cx="53052347" cy="155765503"/>
          </a:xfrm>
        </p:spPr>
        <p:txBody>
          <a:bodyPr/>
          <a:lstStyle>
            <a:lvl1pPr>
              <a:defRPr sz="12800"/>
            </a:lvl1pPr>
            <a:lvl2pPr>
              <a:defRPr sz="11000"/>
            </a:lvl2pPr>
            <a:lvl3pPr>
              <a:defRPr sz="9100"/>
            </a:lvl3pPr>
            <a:lvl4pPr>
              <a:defRPr sz="8200"/>
            </a:lvl4pPr>
            <a:lvl5pPr>
              <a:defRPr sz="8200"/>
            </a:lvl5pPr>
            <a:lvl6pPr>
              <a:defRPr sz="8200"/>
            </a:lvl6pPr>
            <a:lvl7pPr>
              <a:defRPr sz="8200"/>
            </a:lvl7pPr>
            <a:lvl8pPr>
              <a:defRPr sz="8200"/>
            </a:lvl8pPr>
            <a:lvl9pPr>
              <a:defRPr sz="8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816CBB5-83E6-4C67-B4FC-BCD1EA0963E3}" type="datetimeFigureOut">
              <a:rPr lang="en-US" smtClean="0"/>
              <a:pPr/>
              <a:t>5/15/15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BA871D-84FC-4206-B3D8-DB0206512137}" type="slidenum">
              <a:rPr lang="en-US" smtClean="0"/>
              <a:pPr/>
              <a:t>‹#›</a:t>
            </a:fld>
            <a:endParaRPr lang="en-US"/>
          </a:p>
        </p:txBody>
      </p:sp>
    </p:spTree>
    <p:extLst>
      <p:ext uri="{BB962C8B-B14F-4D97-AF65-F5344CB8AC3E}">
        <p14:creationId xmlns:p14="http://schemas.microsoft.com/office/powerpoint/2010/main" val="11071742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45920" y="1611210"/>
            <a:ext cx="29626560" cy="67056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5920" y="9005996"/>
            <a:ext cx="14544677" cy="3753270"/>
          </a:xfrm>
        </p:spPr>
        <p:txBody>
          <a:bodyPr anchor="b"/>
          <a:lstStyle>
            <a:lvl1pPr marL="0" indent="0">
              <a:buNone/>
              <a:defRPr sz="11000" b="1"/>
            </a:lvl1pPr>
            <a:lvl2pPr marL="2090044" indent="0">
              <a:buNone/>
              <a:defRPr sz="9100" b="1"/>
            </a:lvl2pPr>
            <a:lvl3pPr marL="4180088" indent="0">
              <a:buNone/>
              <a:defRPr sz="8200" b="1"/>
            </a:lvl3pPr>
            <a:lvl4pPr marL="6270132" indent="0">
              <a:buNone/>
              <a:defRPr sz="7300" b="1"/>
            </a:lvl4pPr>
            <a:lvl5pPr marL="8360176" indent="0">
              <a:buNone/>
              <a:defRPr sz="7300" b="1"/>
            </a:lvl5pPr>
            <a:lvl6pPr marL="10450220" indent="0">
              <a:buNone/>
              <a:defRPr sz="7300" b="1"/>
            </a:lvl6pPr>
            <a:lvl7pPr marL="12540264" indent="0">
              <a:buNone/>
              <a:defRPr sz="7300" b="1"/>
            </a:lvl7pPr>
            <a:lvl8pPr marL="14630309" indent="0">
              <a:buNone/>
              <a:defRPr sz="7300" b="1"/>
            </a:lvl8pPr>
            <a:lvl9pPr marL="16720353" indent="0">
              <a:buNone/>
              <a:defRPr sz="7300" b="1"/>
            </a:lvl9pPr>
          </a:lstStyle>
          <a:p>
            <a:pPr lvl="0"/>
            <a:r>
              <a:rPr lang="en-US" smtClean="0"/>
              <a:t>Click to edit Master text styles</a:t>
            </a:r>
          </a:p>
        </p:txBody>
      </p:sp>
      <p:sp>
        <p:nvSpPr>
          <p:cNvPr id="4" name="Content Placeholder 3"/>
          <p:cNvSpPr>
            <a:spLocks noGrp="1"/>
          </p:cNvSpPr>
          <p:nvPr>
            <p:ph sz="half" idx="2"/>
          </p:nvPr>
        </p:nvSpPr>
        <p:spPr>
          <a:xfrm>
            <a:off x="1645920" y="12759266"/>
            <a:ext cx="14544677" cy="23180890"/>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2092" y="9005996"/>
            <a:ext cx="14550390" cy="3753270"/>
          </a:xfrm>
        </p:spPr>
        <p:txBody>
          <a:bodyPr anchor="b"/>
          <a:lstStyle>
            <a:lvl1pPr marL="0" indent="0">
              <a:buNone/>
              <a:defRPr sz="11000" b="1"/>
            </a:lvl1pPr>
            <a:lvl2pPr marL="2090044" indent="0">
              <a:buNone/>
              <a:defRPr sz="9100" b="1"/>
            </a:lvl2pPr>
            <a:lvl3pPr marL="4180088" indent="0">
              <a:buNone/>
              <a:defRPr sz="8200" b="1"/>
            </a:lvl3pPr>
            <a:lvl4pPr marL="6270132" indent="0">
              <a:buNone/>
              <a:defRPr sz="7300" b="1"/>
            </a:lvl4pPr>
            <a:lvl5pPr marL="8360176" indent="0">
              <a:buNone/>
              <a:defRPr sz="7300" b="1"/>
            </a:lvl5pPr>
            <a:lvl6pPr marL="10450220" indent="0">
              <a:buNone/>
              <a:defRPr sz="7300" b="1"/>
            </a:lvl6pPr>
            <a:lvl7pPr marL="12540264" indent="0">
              <a:buNone/>
              <a:defRPr sz="7300" b="1"/>
            </a:lvl7pPr>
            <a:lvl8pPr marL="14630309" indent="0">
              <a:buNone/>
              <a:defRPr sz="7300" b="1"/>
            </a:lvl8pPr>
            <a:lvl9pPr marL="16720353" indent="0">
              <a:buNone/>
              <a:defRPr sz="7300" b="1"/>
            </a:lvl9pPr>
          </a:lstStyle>
          <a:p>
            <a:pPr lvl="0"/>
            <a:r>
              <a:rPr lang="en-US" smtClean="0"/>
              <a:t>Click to edit Master text styles</a:t>
            </a:r>
          </a:p>
        </p:txBody>
      </p:sp>
      <p:sp>
        <p:nvSpPr>
          <p:cNvPr id="6" name="Content Placeholder 5"/>
          <p:cNvSpPr>
            <a:spLocks noGrp="1"/>
          </p:cNvSpPr>
          <p:nvPr>
            <p:ph sz="quarter" idx="4"/>
          </p:nvPr>
        </p:nvSpPr>
        <p:spPr>
          <a:xfrm>
            <a:off x="16722092" y="12759266"/>
            <a:ext cx="14550390" cy="23180890"/>
          </a:xfrm>
        </p:spPr>
        <p:txBody>
          <a:bodyPr/>
          <a:lstStyle>
            <a:lvl1pPr>
              <a:defRPr sz="11000"/>
            </a:lvl1pPr>
            <a:lvl2pPr>
              <a:defRPr sz="9100"/>
            </a:lvl2pPr>
            <a:lvl3pPr>
              <a:defRPr sz="8200"/>
            </a:lvl3pPr>
            <a:lvl4pPr>
              <a:defRPr sz="7300"/>
            </a:lvl4pPr>
            <a:lvl5pPr>
              <a:defRPr sz="7300"/>
            </a:lvl5pPr>
            <a:lvl6pPr>
              <a:defRPr sz="7300"/>
            </a:lvl6pPr>
            <a:lvl7pPr>
              <a:defRPr sz="7300"/>
            </a:lvl7pPr>
            <a:lvl8pPr>
              <a:defRPr sz="7300"/>
            </a:lvl8pPr>
            <a:lvl9pPr>
              <a:defRPr sz="7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816CBB5-83E6-4C67-B4FC-BCD1EA0963E3}" type="datetimeFigureOut">
              <a:rPr lang="en-US" smtClean="0"/>
              <a:pPr/>
              <a:t>5/15/15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BBA871D-84FC-4206-B3D8-DB0206512137}" type="slidenum">
              <a:rPr lang="en-US" smtClean="0"/>
              <a:pPr/>
              <a:t>‹#›</a:t>
            </a:fld>
            <a:endParaRPr lang="en-US"/>
          </a:p>
        </p:txBody>
      </p:sp>
    </p:spTree>
    <p:extLst>
      <p:ext uri="{BB962C8B-B14F-4D97-AF65-F5344CB8AC3E}">
        <p14:creationId xmlns:p14="http://schemas.microsoft.com/office/powerpoint/2010/main" val="14752838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816CBB5-83E6-4C67-B4FC-BCD1EA0963E3}" type="datetimeFigureOut">
              <a:rPr lang="en-US" smtClean="0"/>
              <a:pPr/>
              <a:t>5/15/15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BBA871D-84FC-4206-B3D8-DB0206512137}" type="slidenum">
              <a:rPr lang="en-US" smtClean="0"/>
              <a:pPr/>
              <a:t>‹#›</a:t>
            </a:fld>
            <a:endParaRPr lang="en-US"/>
          </a:p>
        </p:txBody>
      </p:sp>
    </p:spTree>
    <p:extLst>
      <p:ext uri="{BB962C8B-B14F-4D97-AF65-F5344CB8AC3E}">
        <p14:creationId xmlns:p14="http://schemas.microsoft.com/office/powerpoint/2010/main" val="361530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16CBB5-83E6-4C67-B4FC-BCD1EA0963E3}" type="datetimeFigureOut">
              <a:rPr lang="en-US" smtClean="0"/>
              <a:pPr/>
              <a:t>5/15/15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BBA871D-84FC-4206-B3D8-DB0206512137}" type="slidenum">
              <a:rPr lang="en-US" smtClean="0"/>
              <a:pPr/>
              <a:t>‹#›</a:t>
            </a:fld>
            <a:endParaRPr lang="en-US"/>
          </a:p>
        </p:txBody>
      </p:sp>
    </p:spTree>
    <p:extLst>
      <p:ext uri="{BB962C8B-B14F-4D97-AF65-F5344CB8AC3E}">
        <p14:creationId xmlns:p14="http://schemas.microsoft.com/office/powerpoint/2010/main" val="3123438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5922" y="1601893"/>
            <a:ext cx="10829927" cy="6817360"/>
          </a:xfrm>
        </p:spPr>
        <p:txBody>
          <a:bodyPr anchor="b"/>
          <a:lstStyle>
            <a:lvl1pPr algn="l">
              <a:defRPr sz="9100" b="1"/>
            </a:lvl1pPr>
          </a:lstStyle>
          <a:p>
            <a:r>
              <a:rPr lang="en-US" smtClean="0"/>
              <a:t>Click to edit Master title style</a:t>
            </a:r>
            <a:endParaRPr lang="en-US"/>
          </a:p>
        </p:txBody>
      </p:sp>
      <p:sp>
        <p:nvSpPr>
          <p:cNvPr id="3" name="Content Placeholder 2"/>
          <p:cNvSpPr>
            <a:spLocks noGrp="1"/>
          </p:cNvSpPr>
          <p:nvPr>
            <p:ph idx="1"/>
          </p:nvPr>
        </p:nvSpPr>
        <p:spPr>
          <a:xfrm>
            <a:off x="12870180" y="1601896"/>
            <a:ext cx="18402300" cy="34338263"/>
          </a:xfrm>
        </p:spPr>
        <p:txBody>
          <a:bodyPr/>
          <a:lstStyle>
            <a:lvl1pPr>
              <a:defRPr sz="14600"/>
            </a:lvl1pPr>
            <a:lvl2pPr>
              <a:defRPr sz="12800"/>
            </a:lvl2pPr>
            <a:lvl3pPr>
              <a:defRPr sz="11000"/>
            </a:lvl3pPr>
            <a:lvl4pPr>
              <a:defRPr sz="9100"/>
            </a:lvl4pPr>
            <a:lvl5pPr>
              <a:defRPr sz="9100"/>
            </a:lvl5pPr>
            <a:lvl6pPr>
              <a:defRPr sz="9100"/>
            </a:lvl6pPr>
            <a:lvl7pPr>
              <a:defRPr sz="9100"/>
            </a:lvl7pPr>
            <a:lvl8pPr>
              <a:defRPr sz="9100"/>
            </a:lvl8pPr>
            <a:lvl9pPr>
              <a:defRPr sz="91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5922" y="8419256"/>
            <a:ext cx="10829927" cy="27520903"/>
          </a:xfrm>
        </p:spPr>
        <p:txBody>
          <a:bodyPr/>
          <a:lstStyle>
            <a:lvl1pPr marL="0" indent="0">
              <a:buNone/>
              <a:defRPr sz="6400"/>
            </a:lvl1pPr>
            <a:lvl2pPr marL="2090044" indent="0">
              <a:buNone/>
              <a:defRPr sz="5500"/>
            </a:lvl2pPr>
            <a:lvl3pPr marL="4180088" indent="0">
              <a:buNone/>
              <a:defRPr sz="4600"/>
            </a:lvl3pPr>
            <a:lvl4pPr marL="6270132" indent="0">
              <a:buNone/>
              <a:defRPr sz="4100"/>
            </a:lvl4pPr>
            <a:lvl5pPr marL="8360176" indent="0">
              <a:buNone/>
              <a:defRPr sz="4100"/>
            </a:lvl5pPr>
            <a:lvl6pPr marL="10450220" indent="0">
              <a:buNone/>
              <a:defRPr sz="4100"/>
            </a:lvl6pPr>
            <a:lvl7pPr marL="12540264" indent="0">
              <a:buNone/>
              <a:defRPr sz="4100"/>
            </a:lvl7pPr>
            <a:lvl8pPr marL="14630309" indent="0">
              <a:buNone/>
              <a:defRPr sz="4100"/>
            </a:lvl8pPr>
            <a:lvl9pPr marL="16720353"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16CBB5-83E6-4C67-B4FC-BCD1EA0963E3}" type="datetimeFigureOut">
              <a:rPr lang="en-US" smtClean="0"/>
              <a:pPr/>
              <a:t>5/15/15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BA871D-84FC-4206-B3D8-DB0206512137}" type="slidenum">
              <a:rPr lang="en-US" smtClean="0"/>
              <a:pPr/>
              <a:t>‹#›</a:t>
            </a:fld>
            <a:endParaRPr lang="en-US"/>
          </a:p>
        </p:txBody>
      </p:sp>
    </p:spTree>
    <p:extLst>
      <p:ext uri="{BB962C8B-B14F-4D97-AF65-F5344CB8AC3E}">
        <p14:creationId xmlns:p14="http://schemas.microsoft.com/office/powerpoint/2010/main" val="2927851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237" y="28163520"/>
            <a:ext cx="19751040" cy="3324863"/>
          </a:xfrm>
        </p:spPr>
        <p:txBody>
          <a:bodyPr anchor="b"/>
          <a:lstStyle>
            <a:lvl1pPr algn="l">
              <a:defRPr sz="9100" b="1"/>
            </a:lvl1pPr>
          </a:lstStyle>
          <a:p>
            <a:r>
              <a:rPr lang="en-US" smtClean="0"/>
              <a:t>Click to edit Master title style</a:t>
            </a:r>
            <a:endParaRPr lang="en-US"/>
          </a:p>
        </p:txBody>
      </p:sp>
      <p:sp>
        <p:nvSpPr>
          <p:cNvPr id="3" name="Picture Placeholder 2"/>
          <p:cNvSpPr>
            <a:spLocks noGrp="1"/>
          </p:cNvSpPr>
          <p:nvPr>
            <p:ph type="pic" idx="1"/>
          </p:nvPr>
        </p:nvSpPr>
        <p:spPr>
          <a:xfrm>
            <a:off x="6452237" y="3594947"/>
            <a:ext cx="19751040" cy="24140160"/>
          </a:xfrm>
        </p:spPr>
        <p:txBody>
          <a:bodyPr/>
          <a:lstStyle>
            <a:lvl1pPr marL="0" indent="0">
              <a:buNone/>
              <a:defRPr sz="14600"/>
            </a:lvl1pPr>
            <a:lvl2pPr marL="2090044" indent="0">
              <a:buNone/>
              <a:defRPr sz="12800"/>
            </a:lvl2pPr>
            <a:lvl3pPr marL="4180088" indent="0">
              <a:buNone/>
              <a:defRPr sz="11000"/>
            </a:lvl3pPr>
            <a:lvl4pPr marL="6270132" indent="0">
              <a:buNone/>
              <a:defRPr sz="9100"/>
            </a:lvl4pPr>
            <a:lvl5pPr marL="8360176" indent="0">
              <a:buNone/>
              <a:defRPr sz="9100"/>
            </a:lvl5pPr>
            <a:lvl6pPr marL="10450220" indent="0">
              <a:buNone/>
              <a:defRPr sz="9100"/>
            </a:lvl6pPr>
            <a:lvl7pPr marL="12540264" indent="0">
              <a:buNone/>
              <a:defRPr sz="9100"/>
            </a:lvl7pPr>
            <a:lvl8pPr marL="14630309" indent="0">
              <a:buNone/>
              <a:defRPr sz="9100"/>
            </a:lvl8pPr>
            <a:lvl9pPr marL="16720353" indent="0">
              <a:buNone/>
              <a:defRPr sz="9100"/>
            </a:lvl9pPr>
          </a:lstStyle>
          <a:p>
            <a:endParaRPr lang="en-US"/>
          </a:p>
        </p:txBody>
      </p:sp>
      <p:sp>
        <p:nvSpPr>
          <p:cNvPr id="4" name="Text Placeholder 3"/>
          <p:cNvSpPr>
            <a:spLocks noGrp="1"/>
          </p:cNvSpPr>
          <p:nvPr>
            <p:ph type="body" sz="half" idx="2"/>
          </p:nvPr>
        </p:nvSpPr>
        <p:spPr>
          <a:xfrm>
            <a:off x="6452237" y="31488383"/>
            <a:ext cx="19751040" cy="4721857"/>
          </a:xfrm>
        </p:spPr>
        <p:txBody>
          <a:bodyPr/>
          <a:lstStyle>
            <a:lvl1pPr marL="0" indent="0">
              <a:buNone/>
              <a:defRPr sz="6400"/>
            </a:lvl1pPr>
            <a:lvl2pPr marL="2090044" indent="0">
              <a:buNone/>
              <a:defRPr sz="5500"/>
            </a:lvl2pPr>
            <a:lvl3pPr marL="4180088" indent="0">
              <a:buNone/>
              <a:defRPr sz="4600"/>
            </a:lvl3pPr>
            <a:lvl4pPr marL="6270132" indent="0">
              <a:buNone/>
              <a:defRPr sz="4100"/>
            </a:lvl4pPr>
            <a:lvl5pPr marL="8360176" indent="0">
              <a:buNone/>
              <a:defRPr sz="4100"/>
            </a:lvl5pPr>
            <a:lvl6pPr marL="10450220" indent="0">
              <a:buNone/>
              <a:defRPr sz="4100"/>
            </a:lvl6pPr>
            <a:lvl7pPr marL="12540264" indent="0">
              <a:buNone/>
              <a:defRPr sz="4100"/>
            </a:lvl7pPr>
            <a:lvl8pPr marL="14630309" indent="0">
              <a:buNone/>
              <a:defRPr sz="4100"/>
            </a:lvl8pPr>
            <a:lvl9pPr marL="16720353" indent="0">
              <a:buNone/>
              <a:defRPr sz="41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16CBB5-83E6-4C67-B4FC-BCD1EA0963E3}" type="datetimeFigureOut">
              <a:rPr lang="en-US" smtClean="0"/>
              <a:pPr/>
              <a:t>5/15/15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BA871D-84FC-4206-B3D8-DB0206512137}" type="slidenum">
              <a:rPr lang="en-US" smtClean="0"/>
              <a:pPr/>
              <a:t>‹#›</a:t>
            </a:fld>
            <a:endParaRPr lang="en-US"/>
          </a:p>
        </p:txBody>
      </p:sp>
    </p:spTree>
    <p:extLst>
      <p:ext uri="{BB962C8B-B14F-4D97-AF65-F5344CB8AC3E}">
        <p14:creationId xmlns:p14="http://schemas.microsoft.com/office/powerpoint/2010/main" val="75033168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45920" y="1611210"/>
            <a:ext cx="29626560" cy="6705600"/>
          </a:xfrm>
          <a:prstGeom prst="rect">
            <a:avLst/>
          </a:prstGeom>
        </p:spPr>
        <p:txBody>
          <a:bodyPr vert="horz" lIns="418009" tIns="209004" rIns="418009" bIns="209004"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1645920" y="9387843"/>
            <a:ext cx="29626560" cy="26552316"/>
          </a:xfrm>
          <a:prstGeom prst="rect">
            <a:avLst/>
          </a:prstGeom>
        </p:spPr>
        <p:txBody>
          <a:bodyPr vert="horz" lIns="418009" tIns="209004" rIns="418009" bIns="209004"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1645920" y="37290589"/>
            <a:ext cx="7680960" cy="2142067"/>
          </a:xfrm>
          <a:prstGeom prst="rect">
            <a:avLst/>
          </a:prstGeom>
        </p:spPr>
        <p:txBody>
          <a:bodyPr vert="horz" lIns="418009" tIns="209004" rIns="418009" bIns="209004" rtlCol="0" anchor="ctr"/>
          <a:lstStyle>
            <a:lvl1pPr algn="l">
              <a:defRPr sz="5500">
                <a:solidFill>
                  <a:schemeClr val="tx1">
                    <a:tint val="75000"/>
                  </a:schemeClr>
                </a:solidFill>
              </a:defRPr>
            </a:lvl1pPr>
          </a:lstStyle>
          <a:p>
            <a:fld id="{4816CBB5-83E6-4C67-B4FC-BCD1EA0963E3}" type="datetimeFigureOut">
              <a:rPr lang="en-US" smtClean="0"/>
              <a:pPr/>
              <a:t>5/15/15</a:t>
            </a:fld>
            <a:endParaRPr lang="en-US"/>
          </a:p>
        </p:txBody>
      </p:sp>
      <p:sp>
        <p:nvSpPr>
          <p:cNvPr id="5" name="Footer Placeholder 4"/>
          <p:cNvSpPr>
            <a:spLocks noGrp="1"/>
          </p:cNvSpPr>
          <p:nvPr>
            <p:ph type="ftr" sz="quarter" idx="3"/>
          </p:nvPr>
        </p:nvSpPr>
        <p:spPr>
          <a:xfrm>
            <a:off x="11247120" y="37290589"/>
            <a:ext cx="10424160" cy="2142067"/>
          </a:xfrm>
          <a:prstGeom prst="rect">
            <a:avLst/>
          </a:prstGeom>
        </p:spPr>
        <p:txBody>
          <a:bodyPr vert="horz" lIns="418009" tIns="209004" rIns="418009" bIns="209004" rtlCol="0" anchor="ctr"/>
          <a:lstStyle>
            <a:lvl1pPr algn="ctr">
              <a:defRPr sz="55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591520" y="37290589"/>
            <a:ext cx="7680960" cy="2142067"/>
          </a:xfrm>
          <a:prstGeom prst="rect">
            <a:avLst/>
          </a:prstGeom>
        </p:spPr>
        <p:txBody>
          <a:bodyPr vert="horz" lIns="418009" tIns="209004" rIns="418009" bIns="209004" rtlCol="0" anchor="ctr"/>
          <a:lstStyle>
            <a:lvl1pPr algn="r">
              <a:defRPr sz="5500">
                <a:solidFill>
                  <a:schemeClr val="tx1">
                    <a:tint val="75000"/>
                  </a:schemeClr>
                </a:solidFill>
              </a:defRPr>
            </a:lvl1pPr>
          </a:lstStyle>
          <a:p>
            <a:fld id="{4BBA871D-84FC-4206-B3D8-DB0206512137}" type="slidenum">
              <a:rPr lang="en-US" smtClean="0"/>
              <a:pPr/>
              <a:t>‹#›</a:t>
            </a:fld>
            <a:endParaRPr lang="en-US"/>
          </a:p>
        </p:txBody>
      </p:sp>
    </p:spTree>
    <p:extLst>
      <p:ext uri="{BB962C8B-B14F-4D97-AF65-F5344CB8AC3E}">
        <p14:creationId xmlns:p14="http://schemas.microsoft.com/office/powerpoint/2010/main" val="33981416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180088" rtl="0" eaLnBrk="1" latinLnBrk="0" hangingPunct="1">
        <a:spcBef>
          <a:spcPct val="0"/>
        </a:spcBef>
        <a:buNone/>
        <a:defRPr sz="20100" kern="1200">
          <a:solidFill>
            <a:schemeClr val="tx1"/>
          </a:solidFill>
          <a:latin typeface="+mj-lt"/>
          <a:ea typeface="+mj-ea"/>
          <a:cs typeface="+mj-cs"/>
        </a:defRPr>
      </a:lvl1pPr>
    </p:titleStyle>
    <p:bodyStyle>
      <a:lvl1pPr marL="1567533" indent="-1567533" algn="l" defTabSz="4180088" rtl="0" eaLnBrk="1" latinLnBrk="0" hangingPunct="1">
        <a:spcBef>
          <a:spcPct val="20000"/>
        </a:spcBef>
        <a:buFont typeface="Arial" pitchFamily="34" charset="0"/>
        <a:buChar char="•"/>
        <a:defRPr sz="14600" kern="1200">
          <a:solidFill>
            <a:schemeClr val="tx1"/>
          </a:solidFill>
          <a:latin typeface="+mn-lt"/>
          <a:ea typeface="+mn-ea"/>
          <a:cs typeface="+mn-cs"/>
        </a:defRPr>
      </a:lvl1pPr>
      <a:lvl2pPr marL="3396322" indent="-1306278" algn="l" defTabSz="4180088" rtl="0" eaLnBrk="1" latinLnBrk="0" hangingPunct="1">
        <a:spcBef>
          <a:spcPct val="20000"/>
        </a:spcBef>
        <a:buFont typeface="Arial" pitchFamily="34" charset="0"/>
        <a:buChar char="–"/>
        <a:defRPr sz="12800" kern="1200">
          <a:solidFill>
            <a:schemeClr val="tx1"/>
          </a:solidFill>
          <a:latin typeface="+mn-lt"/>
          <a:ea typeface="+mn-ea"/>
          <a:cs typeface="+mn-cs"/>
        </a:defRPr>
      </a:lvl2pPr>
      <a:lvl3pPr marL="5225110" indent="-1045022" algn="l" defTabSz="4180088" rtl="0" eaLnBrk="1" latinLnBrk="0" hangingPunct="1">
        <a:spcBef>
          <a:spcPct val="20000"/>
        </a:spcBef>
        <a:buFont typeface="Arial" pitchFamily="34" charset="0"/>
        <a:buChar char="•"/>
        <a:defRPr sz="11000" kern="1200">
          <a:solidFill>
            <a:schemeClr val="tx1"/>
          </a:solidFill>
          <a:latin typeface="+mn-lt"/>
          <a:ea typeface="+mn-ea"/>
          <a:cs typeface="+mn-cs"/>
        </a:defRPr>
      </a:lvl3pPr>
      <a:lvl4pPr marL="7315154" indent="-1045022" algn="l" defTabSz="4180088" rtl="0" eaLnBrk="1" latinLnBrk="0" hangingPunct="1">
        <a:spcBef>
          <a:spcPct val="20000"/>
        </a:spcBef>
        <a:buFont typeface="Arial" pitchFamily="34" charset="0"/>
        <a:buChar char="–"/>
        <a:defRPr sz="9100" kern="1200">
          <a:solidFill>
            <a:schemeClr val="tx1"/>
          </a:solidFill>
          <a:latin typeface="+mn-lt"/>
          <a:ea typeface="+mn-ea"/>
          <a:cs typeface="+mn-cs"/>
        </a:defRPr>
      </a:lvl4pPr>
      <a:lvl5pPr marL="9405198" indent="-1045022" algn="l" defTabSz="4180088" rtl="0" eaLnBrk="1" latinLnBrk="0" hangingPunct="1">
        <a:spcBef>
          <a:spcPct val="20000"/>
        </a:spcBef>
        <a:buFont typeface="Arial" pitchFamily="34" charset="0"/>
        <a:buChar char="»"/>
        <a:defRPr sz="9100" kern="1200">
          <a:solidFill>
            <a:schemeClr val="tx1"/>
          </a:solidFill>
          <a:latin typeface="+mn-lt"/>
          <a:ea typeface="+mn-ea"/>
          <a:cs typeface="+mn-cs"/>
        </a:defRPr>
      </a:lvl5pPr>
      <a:lvl6pPr marL="11495242" indent="-1045022" algn="l" defTabSz="4180088" rtl="0" eaLnBrk="1" latinLnBrk="0" hangingPunct="1">
        <a:spcBef>
          <a:spcPct val="20000"/>
        </a:spcBef>
        <a:buFont typeface="Arial" pitchFamily="34" charset="0"/>
        <a:buChar char="•"/>
        <a:defRPr sz="9100" kern="1200">
          <a:solidFill>
            <a:schemeClr val="tx1"/>
          </a:solidFill>
          <a:latin typeface="+mn-lt"/>
          <a:ea typeface="+mn-ea"/>
          <a:cs typeface="+mn-cs"/>
        </a:defRPr>
      </a:lvl6pPr>
      <a:lvl7pPr marL="13585287" indent="-1045022" algn="l" defTabSz="4180088" rtl="0" eaLnBrk="1" latinLnBrk="0" hangingPunct="1">
        <a:spcBef>
          <a:spcPct val="20000"/>
        </a:spcBef>
        <a:buFont typeface="Arial" pitchFamily="34" charset="0"/>
        <a:buChar char="•"/>
        <a:defRPr sz="9100" kern="1200">
          <a:solidFill>
            <a:schemeClr val="tx1"/>
          </a:solidFill>
          <a:latin typeface="+mn-lt"/>
          <a:ea typeface="+mn-ea"/>
          <a:cs typeface="+mn-cs"/>
        </a:defRPr>
      </a:lvl7pPr>
      <a:lvl8pPr marL="15675331" indent="-1045022" algn="l" defTabSz="4180088" rtl="0" eaLnBrk="1" latinLnBrk="0" hangingPunct="1">
        <a:spcBef>
          <a:spcPct val="20000"/>
        </a:spcBef>
        <a:buFont typeface="Arial" pitchFamily="34" charset="0"/>
        <a:buChar char="•"/>
        <a:defRPr sz="9100" kern="1200">
          <a:solidFill>
            <a:schemeClr val="tx1"/>
          </a:solidFill>
          <a:latin typeface="+mn-lt"/>
          <a:ea typeface="+mn-ea"/>
          <a:cs typeface="+mn-cs"/>
        </a:defRPr>
      </a:lvl8pPr>
      <a:lvl9pPr marL="17765375" indent="-1045022" algn="l" defTabSz="4180088" rtl="0" eaLnBrk="1" latinLnBrk="0" hangingPunct="1">
        <a:spcBef>
          <a:spcPct val="20000"/>
        </a:spcBef>
        <a:buFont typeface="Arial" pitchFamily="34" charset="0"/>
        <a:buChar char="•"/>
        <a:defRPr sz="9100" kern="1200">
          <a:solidFill>
            <a:schemeClr val="tx1"/>
          </a:solidFill>
          <a:latin typeface="+mn-lt"/>
          <a:ea typeface="+mn-ea"/>
          <a:cs typeface="+mn-cs"/>
        </a:defRPr>
      </a:lvl9pPr>
    </p:bodyStyle>
    <p:otherStyle>
      <a:defPPr>
        <a:defRPr lang="en-US"/>
      </a:defPPr>
      <a:lvl1pPr marL="0" algn="l" defTabSz="4180088" rtl="0" eaLnBrk="1" latinLnBrk="0" hangingPunct="1">
        <a:defRPr sz="8200" kern="1200">
          <a:solidFill>
            <a:schemeClr val="tx1"/>
          </a:solidFill>
          <a:latin typeface="+mn-lt"/>
          <a:ea typeface="+mn-ea"/>
          <a:cs typeface="+mn-cs"/>
        </a:defRPr>
      </a:lvl1pPr>
      <a:lvl2pPr marL="2090044" algn="l" defTabSz="4180088" rtl="0" eaLnBrk="1" latinLnBrk="0" hangingPunct="1">
        <a:defRPr sz="8200" kern="1200">
          <a:solidFill>
            <a:schemeClr val="tx1"/>
          </a:solidFill>
          <a:latin typeface="+mn-lt"/>
          <a:ea typeface="+mn-ea"/>
          <a:cs typeface="+mn-cs"/>
        </a:defRPr>
      </a:lvl2pPr>
      <a:lvl3pPr marL="4180088" algn="l" defTabSz="4180088" rtl="0" eaLnBrk="1" latinLnBrk="0" hangingPunct="1">
        <a:defRPr sz="8200" kern="1200">
          <a:solidFill>
            <a:schemeClr val="tx1"/>
          </a:solidFill>
          <a:latin typeface="+mn-lt"/>
          <a:ea typeface="+mn-ea"/>
          <a:cs typeface="+mn-cs"/>
        </a:defRPr>
      </a:lvl3pPr>
      <a:lvl4pPr marL="6270132" algn="l" defTabSz="4180088" rtl="0" eaLnBrk="1" latinLnBrk="0" hangingPunct="1">
        <a:defRPr sz="8200" kern="1200">
          <a:solidFill>
            <a:schemeClr val="tx1"/>
          </a:solidFill>
          <a:latin typeface="+mn-lt"/>
          <a:ea typeface="+mn-ea"/>
          <a:cs typeface="+mn-cs"/>
        </a:defRPr>
      </a:lvl4pPr>
      <a:lvl5pPr marL="8360176" algn="l" defTabSz="4180088" rtl="0" eaLnBrk="1" latinLnBrk="0" hangingPunct="1">
        <a:defRPr sz="8200" kern="1200">
          <a:solidFill>
            <a:schemeClr val="tx1"/>
          </a:solidFill>
          <a:latin typeface="+mn-lt"/>
          <a:ea typeface="+mn-ea"/>
          <a:cs typeface="+mn-cs"/>
        </a:defRPr>
      </a:lvl5pPr>
      <a:lvl6pPr marL="10450220" algn="l" defTabSz="4180088" rtl="0" eaLnBrk="1" latinLnBrk="0" hangingPunct="1">
        <a:defRPr sz="8200" kern="1200">
          <a:solidFill>
            <a:schemeClr val="tx1"/>
          </a:solidFill>
          <a:latin typeface="+mn-lt"/>
          <a:ea typeface="+mn-ea"/>
          <a:cs typeface="+mn-cs"/>
        </a:defRPr>
      </a:lvl6pPr>
      <a:lvl7pPr marL="12540264" algn="l" defTabSz="4180088" rtl="0" eaLnBrk="1" latinLnBrk="0" hangingPunct="1">
        <a:defRPr sz="8200" kern="1200">
          <a:solidFill>
            <a:schemeClr val="tx1"/>
          </a:solidFill>
          <a:latin typeface="+mn-lt"/>
          <a:ea typeface="+mn-ea"/>
          <a:cs typeface="+mn-cs"/>
        </a:defRPr>
      </a:lvl7pPr>
      <a:lvl8pPr marL="14630309" algn="l" defTabSz="4180088" rtl="0" eaLnBrk="1" latinLnBrk="0" hangingPunct="1">
        <a:defRPr sz="8200" kern="1200">
          <a:solidFill>
            <a:schemeClr val="tx1"/>
          </a:solidFill>
          <a:latin typeface="+mn-lt"/>
          <a:ea typeface="+mn-ea"/>
          <a:cs typeface="+mn-cs"/>
        </a:defRPr>
      </a:lvl8pPr>
      <a:lvl9pPr marL="16720353" algn="l" defTabSz="4180088"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8.png"/><Relationship Id="rId12"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jpeg"/><Relationship Id="rId5" Type="http://schemas.microsoft.com/office/2007/relationships/hdphoto" Target="../media/hdphoto1.wdp"/><Relationship Id="rId6" Type="http://schemas.openxmlformats.org/officeDocument/2006/relationships/image" Target="../media/image4.gif"/><Relationship Id="rId7" Type="http://schemas.openxmlformats.org/officeDocument/2006/relationships/image" Target="../media/image5.png"/><Relationship Id="rId8" Type="http://schemas.openxmlformats.org/officeDocument/2006/relationships/hyperlink" Target="http://talhaoz.com/news" TargetMode="External"/><Relationship Id="rId9" Type="http://schemas.openxmlformats.org/officeDocument/2006/relationships/image" Target="../media/image6.png"/><Relationship Id="rId10"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Picture 26" descr="News Commentary Tweet Counts of the U.S. Newsmakers (Jan 2013 - Jan 2015).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86200" y="29260800"/>
            <a:ext cx="29718000" cy="5943600"/>
          </a:xfrm>
          <a:prstGeom prst="rect">
            <a:avLst/>
          </a:prstGeom>
        </p:spPr>
      </p:pic>
      <p:pic>
        <p:nvPicPr>
          <p:cNvPr id="28" name="Picture 27" descr="News counts commentated by 113th US Congress (curated by theplazz.com) (1).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495800" y="22834600"/>
            <a:ext cx="20193000" cy="6731000"/>
          </a:xfrm>
          <a:prstGeom prst="rect">
            <a:avLst/>
          </a:prstGeom>
        </p:spPr>
      </p:pic>
      <p:sp>
        <p:nvSpPr>
          <p:cNvPr id="4" name="Rectangle 3"/>
          <p:cNvSpPr/>
          <p:nvPr/>
        </p:nvSpPr>
        <p:spPr>
          <a:xfrm>
            <a:off x="0" y="0"/>
            <a:ext cx="32918400" cy="5486400"/>
          </a:xfrm>
          <a:prstGeom prst="rect">
            <a:avLst/>
          </a:prstGeom>
          <a:gradFill>
            <a:gsLst>
              <a:gs pos="0">
                <a:schemeClr val="bg1">
                  <a:lumMod val="75000"/>
                </a:schemeClr>
              </a:gs>
              <a:gs pos="100000">
                <a:schemeClr val="bg1"/>
              </a:gs>
              <a:gs pos="100000">
                <a:srgbClr val="D1C39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 name="Rectangle 4"/>
          <p:cNvSpPr/>
          <p:nvPr/>
        </p:nvSpPr>
        <p:spPr>
          <a:xfrm rot="10800000">
            <a:off x="9144" y="34747200"/>
            <a:ext cx="32918400" cy="5486400"/>
          </a:xfrm>
          <a:prstGeom prst="rect">
            <a:avLst/>
          </a:prstGeom>
          <a:gradFill>
            <a:gsLst>
              <a:gs pos="0">
                <a:schemeClr val="bg1">
                  <a:lumMod val="75000"/>
                </a:schemeClr>
              </a:gs>
              <a:gs pos="100000">
                <a:schemeClr val="bg1"/>
              </a:gs>
              <a:gs pos="100000">
                <a:srgbClr val="D1C39F"/>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MLI"/>
          <p:cNvPicPr>
            <a:picLocks noChangeAspect="1" noChangeArrowheads="1"/>
          </p:cNvPicPr>
          <p:nvPr/>
        </p:nvPicPr>
        <p:blipFill>
          <a:blip r:embed="rId4" cstate="print">
            <a:clrChange>
              <a:clrFrom>
                <a:srgbClr val="C4C4C4"/>
              </a:clrFrom>
              <a:clrTo>
                <a:srgbClr val="C4C4C4">
                  <a:alpha val="0"/>
                </a:srgbClr>
              </a:clrTo>
            </a:clrChange>
            <a:extLst>
              <a:ext uri="{BEBA8EAE-BF5A-486C-A8C5-ECC9F3942E4B}">
                <a14:imgProps xmlns:a14="http://schemas.microsoft.com/office/drawing/2010/main">
                  <a14:imgLayer r:embed="rId5">
                    <a14:imgEffect>
                      <a14:brightnessContrast bright="-23000"/>
                    </a14:imgEffect>
                  </a14:imgLayer>
                </a14:imgProps>
              </a:ext>
              <a:ext uri="{28A0092B-C50C-407E-A947-70E740481C1C}">
                <a14:useLocalDpi xmlns:a14="http://schemas.microsoft.com/office/drawing/2010/main" val="0"/>
              </a:ext>
            </a:extLst>
          </a:blip>
          <a:srcRect/>
          <a:stretch>
            <a:fillRect/>
          </a:stretch>
        </p:blipFill>
        <p:spPr bwMode="auto">
          <a:xfrm>
            <a:off x="685800" y="314325"/>
            <a:ext cx="3562350" cy="2352675"/>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p:cNvSpPr/>
          <p:nvPr/>
        </p:nvSpPr>
        <p:spPr>
          <a:xfrm>
            <a:off x="5181600" y="1026855"/>
            <a:ext cx="26974800" cy="1323439"/>
          </a:xfrm>
          <a:prstGeom prst="rect">
            <a:avLst/>
          </a:prstGeom>
        </p:spPr>
        <p:txBody>
          <a:bodyPr wrap="square">
            <a:spAutoFit/>
          </a:bodyPr>
          <a:lstStyle/>
          <a:p>
            <a:pPr algn="r"/>
            <a:r>
              <a:rPr lang="en-US" sz="8000" b="1" dirty="0">
                <a:solidFill>
                  <a:schemeClr val="tx1">
                    <a:lumMod val="65000"/>
                    <a:lumOff val="35000"/>
                  </a:schemeClr>
                </a:solidFill>
              </a:rPr>
              <a:t>All the </a:t>
            </a:r>
            <a:r>
              <a:rPr lang="en-US" sz="8000" b="1" dirty="0" smtClean="0">
                <a:solidFill>
                  <a:schemeClr val="tx1">
                    <a:lumMod val="65000"/>
                    <a:lumOff val="35000"/>
                  </a:schemeClr>
                </a:solidFill>
              </a:rPr>
              <a:t>Commentaries That's </a:t>
            </a:r>
            <a:r>
              <a:rPr lang="en-US" sz="8000" b="1" dirty="0">
                <a:solidFill>
                  <a:schemeClr val="tx1">
                    <a:lumMod val="65000"/>
                    <a:lumOff val="35000"/>
                  </a:schemeClr>
                </a:solidFill>
              </a:rPr>
              <a:t>Fit to Tweet</a:t>
            </a:r>
            <a:endParaRPr lang="en-US" sz="8000" b="1" dirty="0">
              <a:solidFill>
                <a:schemeClr val="tx1">
                  <a:lumMod val="65000"/>
                  <a:lumOff val="35000"/>
                </a:schemeClr>
              </a:solidFill>
            </a:endParaRPr>
          </a:p>
        </p:txBody>
      </p:sp>
      <p:sp>
        <p:nvSpPr>
          <p:cNvPr id="7" name="TextBox 6"/>
          <p:cNvSpPr txBox="1"/>
          <p:nvPr/>
        </p:nvSpPr>
        <p:spPr>
          <a:xfrm>
            <a:off x="21686340" y="2743200"/>
            <a:ext cx="10515518" cy="1569660"/>
          </a:xfrm>
          <a:prstGeom prst="rect">
            <a:avLst/>
          </a:prstGeom>
          <a:noFill/>
        </p:spPr>
        <p:txBody>
          <a:bodyPr wrap="none" rtlCol="0">
            <a:spAutoFit/>
          </a:bodyPr>
          <a:lstStyle/>
          <a:p>
            <a:pPr algn="r"/>
            <a:r>
              <a:rPr lang="en-US" sz="4800" b="1" dirty="0">
                <a:solidFill>
                  <a:schemeClr val="tx1">
                    <a:lumMod val="65000"/>
                    <a:lumOff val="35000"/>
                  </a:schemeClr>
                </a:solidFill>
              </a:rPr>
              <a:t>TALHA OZ, </a:t>
            </a:r>
            <a:r>
              <a:rPr lang="en-US" sz="4800" b="1" dirty="0" smtClean="0">
                <a:solidFill>
                  <a:schemeClr val="tx1">
                    <a:lumMod val="65000"/>
                    <a:lumOff val="35000"/>
                  </a:schemeClr>
                </a:solidFill>
              </a:rPr>
              <a:t>Computational Social Science</a:t>
            </a:r>
            <a:endParaRPr lang="en-US" sz="4800" b="1" dirty="0">
              <a:solidFill>
                <a:schemeClr val="tx1">
                  <a:lumMod val="65000"/>
                  <a:lumOff val="35000"/>
                </a:schemeClr>
              </a:solidFill>
            </a:endParaRPr>
          </a:p>
          <a:p>
            <a:pPr algn="r"/>
            <a:r>
              <a:rPr lang="en-US" sz="4800" b="1" dirty="0" smtClean="0">
                <a:solidFill>
                  <a:schemeClr val="tx1">
                    <a:lumMod val="65000"/>
                    <a:lumOff val="35000"/>
                  </a:schemeClr>
                </a:solidFill>
              </a:rPr>
              <a:t>George Mason University</a:t>
            </a:r>
          </a:p>
        </p:txBody>
      </p:sp>
      <p:sp>
        <p:nvSpPr>
          <p:cNvPr id="8" name="Rectangle 7"/>
          <p:cNvSpPr/>
          <p:nvPr/>
        </p:nvSpPr>
        <p:spPr>
          <a:xfrm>
            <a:off x="609600" y="2721114"/>
            <a:ext cx="11887200" cy="707886"/>
          </a:xfrm>
          <a:prstGeom prst="rect">
            <a:avLst/>
          </a:prstGeom>
        </p:spPr>
        <p:txBody>
          <a:bodyPr wrap="square">
            <a:spAutoFit/>
          </a:bodyPr>
          <a:lstStyle/>
          <a:p>
            <a:r>
              <a:rPr lang="en-US" sz="4000" b="1" dirty="0">
                <a:solidFill>
                  <a:srgbClr val="FF0000"/>
                </a:solidFill>
              </a:rPr>
              <a:t>Center for Discovery Science and Health </a:t>
            </a:r>
            <a:r>
              <a:rPr lang="en-US" sz="4000" b="1" dirty="0" smtClean="0">
                <a:solidFill>
                  <a:srgbClr val="FF0000"/>
                </a:solidFill>
              </a:rPr>
              <a:t>Informatics</a:t>
            </a:r>
            <a:endParaRPr lang="en-US" dirty="0">
              <a:solidFill>
                <a:srgbClr val="FF0000"/>
              </a:solidFill>
            </a:endParaRPr>
          </a:p>
        </p:txBody>
      </p:sp>
      <p:cxnSp>
        <p:nvCxnSpPr>
          <p:cNvPr id="10" name="Straight Connector 9"/>
          <p:cNvCxnSpPr/>
          <p:nvPr/>
        </p:nvCxnSpPr>
        <p:spPr>
          <a:xfrm flipV="1">
            <a:off x="457200" y="38404800"/>
            <a:ext cx="32004000" cy="762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1030" name="Picture 6" descr="http://logo.gmu.edu/webguide/logos/black_190.gif"/>
          <p:cNvPicPr>
            <a:picLocks noChangeAspect="1" noChangeArrowheads="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762000" y="38633400"/>
            <a:ext cx="1809750" cy="1333501"/>
          </a:xfrm>
          <a:prstGeom prst="rect">
            <a:avLst/>
          </a:prstGeom>
          <a:noFill/>
          <a:extLst>
            <a:ext uri="{909E8E84-426E-40dd-AFC4-6F175D3DCCD1}">
              <a14:hiddenFill xmlns:a14="http://schemas.microsoft.com/office/drawing/2010/main">
                <a:solidFill>
                  <a:srgbClr val="FFFFFF"/>
                </a:solidFill>
              </a14:hiddenFill>
            </a:ext>
          </a:extLst>
        </p:spPr>
      </p:pic>
      <p:grpSp>
        <p:nvGrpSpPr>
          <p:cNvPr id="21" name="Group 20"/>
          <p:cNvGrpSpPr/>
          <p:nvPr/>
        </p:nvGrpSpPr>
        <p:grpSpPr>
          <a:xfrm>
            <a:off x="685800" y="14173200"/>
            <a:ext cx="15011400" cy="7362627"/>
            <a:chOff x="838200" y="8153400"/>
            <a:chExt cx="14706600" cy="4953852"/>
          </a:xfrm>
        </p:grpSpPr>
        <p:sp>
          <p:nvSpPr>
            <p:cNvPr id="2" name="TextBox 1"/>
            <p:cNvSpPr txBox="1"/>
            <p:nvPr/>
          </p:nvSpPr>
          <p:spPr>
            <a:xfrm>
              <a:off x="838200" y="8153400"/>
              <a:ext cx="4228141" cy="642441"/>
            </a:xfrm>
            <a:prstGeom prst="rect">
              <a:avLst/>
            </a:prstGeom>
            <a:noFill/>
          </p:spPr>
          <p:txBody>
            <a:bodyPr wrap="none" rtlCol="0">
              <a:spAutoFit/>
            </a:bodyPr>
            <a:lstStyle/>
            <a:p>
              <a:r>
                <a:rPr lang="en-US" sz="4800" b="1" dirty="0" smtClean="0">
                  <a:solidFill>
                    <a:schemeClr val="tx1">
                      <a:lumMod val="65000"/>
                      <a:lumOff val="35000"/>
                    </a:schemeClr>
                  </a:solidFill>
                </a:rPr>
                <a:t>INTRODUCTION</a:t>
              </a:r>
              <a:endParaRPr lang="en-US" sz="4800" b="1" dirty="0">
                <a:solidFill>
                  <a:schemeClr val="tx1">
                    <a:lumMod val="65000"/>
                    <a:lumOff val="35000"/>
                  </a:schemeClr>
                </a:solidFill>
              </a:endParaRPr>
            </a:p>
          </p:txBody>
        </p:sp>
        <p:sp>
          <p:nvSpPr>
            <p:cNvPr id="3" name="Rectangle 2"/>
            <p:cNvSpPr/>
            <p:nvPr/>
          </p:nvSpPr>
          <p:spPr>
            <a:xfrm>
              <a:off x="838200" y="8860320"/>
              <a:ext cx="14706600" cy="4246932"/>
            </a:xfrm>
            <a:prstGeom prst="rect">
              <a:avLst/>
            </a:prstGeom>
          </p:spPr>
          <p:txBody>
            <a:bodyPr wrap="square">
              <a:spAutoFit/>
            </a:bodyPr>
            <a:lstStyle/>
            <a:p>
              <a:pPr marL="395288" indent="-338138">
                <a:spcAft>
                  <a:spcPts val="1200"/>
                </a:spcAft>
                <a:buFont typeface="Arial"/>
                <a:buChar char="•"/>
              </a:pPr>
              <a:r>
                <a:rPr lang="en-US" sz="2800" dirty="0"/>
                <a:t>Agenda-setting (media -&gt; public</a:t>
              </a:r>
              <a:r>
                <a:rPr lang="en-US" sz="2800" dirty="0" smtClean="0"/>
                <a:t>)</a:t>
              </a:r>
            </a:p>
            <a:p>
              <a:pPr marL="847725" lvl="2" indent="-338138">
                <a:spcAft>
                  <a:spcPts val="1200"/>
                </a:spcAft>
                <a:buFont typeface="Arial"/>
                <a:buChar char="•"/>
              </a:pPr>
              <a:r>
                <a:rPr lang="en-US" sz="2800" dirty="0" smtClean="0"/>
                <a:t>First </a:t>
              </a:r>
              <a:r>
                <a:rPr lang="en-US" sz="2800" dirty="0"/>
                <a:t>level : What to think </a:t>
              </a:r>
              <a:r>
                <a:rPr lang="en-US" sz="2800" dirty="0" smtClean="0"/>
                <a:t>about</a:t>
              </a:r>
            </a:p>
            <a:p>
              <a:pPr marL="847725" lvl="2" indent="-338138">
                <a:spcAft>
                  <a:spcPts val="1200"/>
                </a:spcAft>
                <a:buFont typeface="Arial"/>
                <a:buChar char="•"/>
              </a:pPr>
              <a:r>
                <a:rPr lang="en-US" sz="2800" dirty="0" smtClean="0"/>
                <a:t>Second </a:t>
              </a:r>
              <a:r>
                <a:rPr lang="en-US" sz="2800" dirty="0"/>
                <a:t>level : How / Framing Theory</a:t>
              </a:r>
            </a:p>
            <a:p>
              <a:pPr marL="514350" indent="-457200">
                <a:spcAft>
                  <a:spcPts val="1200"/>
                </a:spcAft>
                <a:buFont typeface="Arial"/>
                <a:buChar char="•"/>
              </a:pPr>
              <a:r>
                <a:rPr lang="en-US" sz="2800" dirty="0"/>
                <a:t>Agenda-building (reciprocal</a:t>
              </a:r>
              <a:r>
                <a:rPr lang="en-US" sz="2800" dirty="0" smtClean="0"/>
                <a:t>)</a:t>
              </a:r>
            </a:p>
            <a:p>
              <a:pPr marL="847725" lvl="2" indent="-338138">
                <a:spcAft>
                  <a:spcPts val="1200"/>
                </a:spcAft>
                <a:buFont typeface="Arial"/>
                <a:buChar char="•"/>
              </a:pPr>
              <a:r>
                <a:rPr lang="en-US" sz="2800" dirty="0" smtClean="0"/>
                <a:t>Political </a:t>
              </a:r>
              <a:r>
                <a:rPr lang="en-US" sz="2800" dirty="0"/>
                <a:t>actors, interest groups, media, </a:t>
              </a:r>
              <a:r>
                <a:rPr lang="en-US" sz="2800" dirty="0" smtClean="0"/>
                <a:t>public</a:t>
              </a:r>
            </a:p>
            <a:p>
              <a:pPr marL="457200" indent="-457200">
                <a:spcAft>
                  <a:spcPts val="1200"/>
                </a:spcAft>
                <a:buFont typeface="Arial"/>
                <a:buChar char="•"/>
              </a:pPr>
              <a:r>
                <a:rPr lang="en-US" sz="2800" dirty="0" smtClean="0"/>
                <a:t>Propaganda</a:t>
              </a:r>
              <a:r>
                <a:rPr lang="en-US" sz="2800" dirty="0"/>
                <a:t>/ </a:t>
              </a:r>
              <a:r>
                <a:rPr lang="en-US" sz="2800" dirty="0" smtClean="0"/>
                <a:t>Deliberation</a:t>
              </a:r>
            </a:p>
            <a:p>
              <a:pPr marL="847725" lvl="2" indent="-338138">
                <a:spcAft>
                  <a:spcPts val="1200"/>
                </a:spcAft>
                <a:buFont typeface="Arial"/>
                <a:buChar char="•"/>
              </a:pPr>
              <a:r>
                <a:rPr lang="en-US" sz="2800" dirty="0" smtClean="0"/>
                <a:t>Manipulation </a:t>
              </a:r>
              <a:r>
                <a:rPr lang="en-US" sz="2800" dirty="0"/>
                <a:t>of significant </a:t>
              </a:r>
              <a:r>
                <a:rPr lang="en-US" sz="2800" dirty="0" smtClean="0"/>
                <a:t>symbols</a:t>
              </a:r>
            </a:p>
            <a:p>
              <a:pPr marL="847725" lvl="2" indent="-338138">
                <a:spcAft>
                  <a:spcPts val="1200"/>
                </a:spcAft>
                <a:buFont typeface="Arial"/>
                <a:buChar char="•"/>
              </a:pPr>
              <a:r>
                <a:rPr lang="en-US" sz="2800" dirty="0" smtClean="0"/>
                <a:t>Interaction </a:t>
              </a:r>
              <a:r>
                <a:rPr lang="en-US" sz="2800" dirty="0"/>
                <a:t>in search for the solution</a:t>
              </a:r>
            </a:p>
            <a:p>
              <a:pPr marL="395288" indent="-338138" algn="just">
                <a:spcAft>
                  <a:spcPts val="1200"/>
                </a:spcAft>
              </a:pPr>
              <a:endParaRPr lang="en-US" sz="2800" dirty="0">
                <a:solidFill>
                  <a:schemeClr val="tx1">
                    <a:lumMod val="65000"/>
                    <a:lumOff val="35000"/>
                  </a:schemeClr>
                </a:solidFill>
              </a:endParaRPr>
            </a:p>
          </p:txBody>
        </p:sp>
      </p:grpSp>
      <p:grpSp>
        <p:nvGrpSpPr>
          <p:cNvPr id="20" name="Group 19"/>
          <p:cNvGrpSpPr/>
          <p:nvPr/>
        </p:nvGrpSpPr>
        <p:grpSpPr>
          <a:xfrm>
            <a:off x="16611600" y="4267200"/>
            <a:ext cx="15392400" cy="5538581"/>
            <a:chOff x="17221200" y="8140298"/>
            <a:chExt cx="14782800" cy="6210238"/>
          </a:xfrm>
        </p:grpSpPr>
        <p:sp>
          <p:nvSpPr>
            <p:cNvPr id="14" name="TextBox 13"/>
            <p:cNvSpPr txBox="1"/>
            <p:nvPr/>
          </p:nvSpPr>
          <p:spPr>
            <a:xfrm>
              <a:off x="17221200" y="8140298"/>
              <a:ext cx="5360362" cy="1015664"/>
            </a:xfrm>
            <a:prstGeom prst="rect">
              <a:avLst/>
            </a:prstGeom>
            <a:noFill/>
          </p:spPr>
          <p:txBody>
            <a:bodyPr wrap="none" rtlCol="0">
              <a:spAutoFit/>
            </a:bodyPr>
            <a:lstStyle/>
            <a:p>
              <a:r>
                <a:rPr lang="en-US" sz="6000" b="1" dirty="0" smtClean="0">
                  <a:solidFill>
                    <a:schemeClr val="tx1">
                      <a:lumMod val="65000"/>
                      <a:lumOff val="35000"/>
                    </a:schemeClr>
                  </a:solidFill>
                </a:rPr>
                <a:t>METHODOLOGY</a:t>
              </a:r>
              <a:endParaRPr lang="en-US" sz="6000" b="1" dirty="0">
                <a:solidFill>
                  <a:schemeClr val="tx1">
                    <a:lumMod val="65000"/>
                    <a:lumOff val="35000"/>
                  </a:schemeClr>
                </a:solidFill>
              </a:endParaRPr>
            </a:p>
          </p:txBody>
        </p:sp>
        <p:sp>
          <p:nvSpPr>
            <p:cNvPr id="9" name="Rectangle 8"/>
            <p:cNvSpPr/>
            <p:nvPr/>
          </p:nvSpPr>
          <p:spPr>
            <a:xfrm>
              <a:off x="17221200" y="9174033"/>
              <a:ext cx="14782800" cy="5176503"/>
            </a:xfrm>
            <a:prstGeom prst="rect">
              <a:avLst/>
            </a:prstGeom>
          </p:spPr>
          <p:txBody>
            <a:bodyPr wrap="square">
              <a:spAutoFit/>
            </a:bodyPr>
            <a:lstStyle/>
            <a:p>
              <a:pPr marL="514350" indent="-514350" algn="just">
                <a:spcAft>
                  <a:spcPts val="1200"/>
                </a:spcAft>
                <a:buFont typeface="+mj-lt"/>
                <a:buAutoNum type="arabicPeriod"/>
              </a:pPr>
              <a:r>
                <a:rPr lang="en-US" sz="2800" dirty="0" smtClean="0">
                  <a:solidFill>
                    <a:schemeClr val="tx1">
                      <a:lumMod val="65000"/>
                      <a:lumOff val="35000"/>
                    </a:schemeClr>
                  </a:solidFill>
                </a:rPr>
                <a:t>Websites scraped</a:t>
              </a:r>
              <a:endParaRPr lang="en-US" sz="2800" dirty="0">
                <a:solidFill>
                  <a:schemeClr val="tx1">
                    <a:lumMod val="65000"/>
                    <a:lumOff val="35000"/>
                  </a:schemeClr>
                </a:solidFill>
              </a:endParaRPr>
            </a:p>
            <a:p>
              <a:pPr marL="514350" indent="-514350" algn="just">
                <a:spcAft>
                  <a:spcPts val="1200"/>
                </a:spcAft>
                <a:buFont typeface="+mj-lt"/>
                <a:buAutoNum type="arabicPeriod"/>
              </a:pPr>
              <a:r>
                <a:rPr lang="en-US" sz="2800" dirty="0" smtClean="0">
                  <a:solidFill>
                    <a:schemeClr val="tx1">
                      <a:lumMod val="65000"/>
                      <a:lumOff val="35000"/>
                    </a:schemeClr>
                  </a:solidFill>
                </a:rPr>
                <a:t>Members of Congress (MCs) are identified using several public Twitter lists.</a:t>
              </a:r>
              <a:endParaRPr lang="en-US" sz="2800" dirty="0">
                <a:solidFill>
                  <a:schemeClr val="tx1">
                    <a:lumMod val="65000"/>
                    <a:lumOff val="35000"/>
                  </a:schemeClr>
                </a:solidFill>
              </a:endParaRPr>
            </a:p>
            <a:p>
              <a:pPr marL="514350" indent="-514350" algn="just">
                <a:spcAft>
                  <a:spcPts val="1200"/>
                </a:spcAft>
                <a:buFont typeface="+mj-lt"/>
                <a:buAutoNum type="arabicPeriod"/>
              </a:pPr>
              <a:r>
                <a:rPr lang="en-US" sz="2800" dirty="0" smtClean="0">
                  <a:solidFill>
                    <a:schemeClr val="tx1">
                      <a:lumMod val="65000"/>
                      <a:lumOff val="35000"/>
                    </a:schemeClr>
                  </a:solidFill>
                </a:rPr>
                <a:t>Two networks (one-mode and two-mode) are created for the congress members.</a:t>
              </a:r>
            </a:p>
            <a:p>
              <a:pPr marL="1196975" lvl="1" indent="-514350" algn="just">
                <a:spcAft>
                  <a:spcPts val="1200"/>
                </a:spcAft>
                <a:buFont typeface="+mj-lt"/>
                <a:buAutoNum type="arabicPeriod"/>
              </a:pPr>
              <a:r>
                <a:rPr lang="en-US" sz="2800" dirty="0" smtClean="0">
                  <a:solidFill>
                    <a:schemeClr val="tx1">
                      <a:lumMod val="65000"/>
                      <a:lumOff val="35000"/>
                    </a:schemeClr>
                  </a:solidFill>
                </a:rPr>
                <a:t>In the two</a:t>
              </a:r>
              <a:r>
                <a:rPr lang="en-US" sz="2800" dirty="0">
                  <a:solidFill>
                    <a:schemeClr val="tx1">
                      <a:lumMod val="65000"/>
                      <a:lumOff val="35000"/>
                    </a:schemeClr>
                  </a:solidFill>
                </a:rPr>
                <a:t>-mode </a:t>
              </a:r>
              <a:r>
                <a:rPr lang="en-US" sz="2800" dirty="0" smtClean="0">
                  <a:solidFill>
                    <a:schemeClr val="tx1">
                      <a:lumMod val="65000"/>
                      <a:lumOff val="35000"/>
                    </a:schemeClr>
                  </a:solidFill>
                </a:rPr>
                <a:t>network, </a:t>
              </a:r>
              <a:r>
                <a:rPr lang="en-US" sz="2800" dirty="0">
                  <a:solidFill>
                    <a:schemeClr val="tx1">
                      <a:lumMod val="65000"/>
                      <a:lumOff val="35000"/>
                    </a:schemeClr>
                  </a:solidFill>
                </a:rPr>
                <a:t>events are events that made to the </a:t>
              </a:r>
              <a:r>
                <a:rPr lang="en-US" sz="2800" dirty="0" smtClean="0">
                  <a:solidFill>
                    <a:schemeClr val="tx1">
                      <a:lumMod val="65000"/>
                      <a:lumOff val="35000"/>
                    </a:schemeClr>
                  </a:solidFill>
                </a:rPr>
                <a:t>headlines and </a:t>
              </a:r>
              <a:r>
                <a:rPr lang="en-US" sz="2800" dirty="0">
                  <a:solidFill>
                    <a:schemeClr val="tx1">
                      <a:lumMod val="65000"/>
                      <a:lumOff val="35000"/>
                    </a:schemeClr>
                  </a:solidFill>
                </a:rPr>
                <a:t>actors are </a:t>
              </a:r>
              <a:r>
                <a:rPr lang="en-US" sz="2800" dirty="0" smtClean="0">
                  <a:solidFill>
                    <a:schemeClr val="tx1">
                      <a:lumMod val="65000"/>
                      <a:lumOff val="35000"/>
                    </a:schemeClr>
                  </a:solidFill>
                </a:rPr>
                <a:t>MCs.</a:t>
              </a:r>
              <a:endParaRPr lang="en-US" sz="2800" dirty="0">
                <a:solidFill>
                  <a:schemeClr val="tx1">
                    <a:lumMod val="65000"/>
                    <a:lumOff val="35000"/>
                  </a:schemeClr>
                </a:solidFill>
              </a:endParaRPr>
            </a:p>
            <a:p>
              <a:pPr marL="1196975" lvl="1" indent="-514350" algn="just">
                <a:spcAft>
                  <a:spcPts val="1200"/>
                </a:spcAft>
                <a:buFont typeface="+mj-lt"/>
                <a:buAutoNum type="arabicPeriod"/>
              </a:pPr>
              <a:r>
                <a:rPr lang="en-US" sz="2800" dirty="0" smtClean="0">
                  <a:solidFill>
                    <a:schemeClr val="tx1">
                      <a:lumMod val="65000"/>
                      <a:lumOff val="35000"/>
                    </a:schemeClr>
                  </a:solidFill>
                </a:rPr>
                <a:t>One-mode network edges are weighted by the common events that incidents commentate on.</a:t>
              </a:r>
              <a:endParaRPr lang="en-US" sz="2800" dirty="0">
                <a:solidFill>
                  <a:schemeClr val="tx1">
                    <a:lumMod val="65000"/>
                    <a:lumOff val="35000"/>
                  </a:schemeClr>
                </a:solidFill>
              </a:endParaRPr>
            </a:p>
            <a:p>
              <a:pPr marL="514350" indent="-514350" algn="just">
                <a:spcAft>
                  <a:spcPts val="1200"/>
                </a:spcAft>
                <a:buFont typeface="+mj-lt"/>
                <a:buAutoNum type="arabicPeriod"/>
              </a:pPr>
              <a:r>
                <a:rPr lang="en-US" sz="2800" dirty="0" smtClean="0">
                  <a:solidFill>
                    <a:schemeClr val="tx1">
                      <a:lumMod val="65000"/>
                      <a:lumOff val="35000"/>
                    </a:schemeClr>
                  </a:solidFill>
                </a:rPr>
                <a:t>Community detection algorithm is employed on the one-mode network and visualized by Gephi.</a:t>
              </a:r>
            </a:p>
            <a:p>
              <a:pPr marL="514350" indent="-514350" algn="just">
                <a:spcAft>
                  <a:spcPts val="1200"/>
                </a:spcAft>
                <a:buFont typeface="+mj-lt"/>
                <a:buAutoNum type="arabicPeriod"/>
              </a:pPr>
              <a:r>
                <a:rPr lang="en-US" sz="2800" dirty="0" smtClean="0">
                  <a:solidFill>
                    <a:schemeClr val="tx1">
                      <a:lumMod val="65000"/>
                      <a:lumOff val="35000"/>
                    </a:schemeClr>
                  </a:solidFill>
                </a:rPr>
                <a:t>ERGM is applied to bipartite network to see the party-effect on the tie formation.</a:t>
              </a:r>
            </a:p>
            <a:p>
              <a:pPr marL="1128713" lvl="1" indent="-514350" algn="just">
                <a:spcAft>
                  <a:spcPts val="1200"/>
                </a:spcAft>
                <a:buFont typeface="+mj-lt"/>
                <a:buAutoNum type="arabicPeriod"/>
              </a:pPr>
              <a:r>
                <a:rPr lang="en-US" sz="2800" dirty="0" err="1" smtClean="0">
                  <a:solidFill>
                    <a:schemeClr val="tx1">
                      <a:lumMod val="65000"/>
                      <a:lumOff val="35000"/>
                    </a:schemeClr>
                  </a:solidFill>
                </a:rPr>
                <a:t>myModel</a:t>
              </a:r>
              <a:r>
                <a:rPr lang="en-US" sz="2800" dirty="0" smtClean="0">
                  <a:solidFill>
                    <a:schemeClr val="tx1">
                      <a:lumMod val="65000"/>
                      <a:lumOff val="35000"/>
                    </a:schemeClr>
                  </a:solidFill>
                </a:rPr>
                <a:t> &lt;- </a:t>
              </a:r>
              <a:r>
                <a:rPr lang="en-US" sz="2800" dirty="0" err="1" smtClean="0">
                  <a:solidFill>
                    <a:schemeClr val="tx1">
                      <a:lumMod val="65000"/>
                      <a:lumOff val="35000"/>
                    </a:schemeClr>
                  </a:solidFill>
                </a:rPr>
                <a:t>ergm</a:t>
              </a:r>
              <a:r>
                <a:rPr lang="en-US" sz="2800" dirty="0">
                  <a:solidFill>
                    <a:schemeClr val="tx1">
                      <a:lumMod val="65000"/>
                      <a:lumOff val="35000"/>
                    </a:schemeClr>
                  </a:solidFill>
                </a:rPr>
                <a:t>(two_mode~edges+</a:t>
              </a:r>
              <a:r>
                <a:rPr lang="en-US" sz="2800" dirty="0" smtClean="0">
                  <a:solidFill>
                    <a:schemeClr val="tx1">
                      <a:lumMod val="65000"/>
                      <a:lumOff val="35000"/>
                    </a:schemeClr>
                  </a:solidFill>
                </a:rPr>
                <a:t>b1nodematch</a:t>
              </a:r>
              <a:r>
                <a:rPr lang="en-US" sz="2800" dirty="0">
                  <a:solidFill>
                    <a:schemeClr val="tx1">
                      <a:lumMod val="65000"/>
                      <a:lumOff val="35000"/>
                    </a:schemeClr>
                  </a:solidFill>
                </a:rPr>
                <a:t>("party"</a:t>
              </a:r>
              <a:r>
                <a:rPr lang="en-US" sz="2800" dirty="0" smtClean="0">
                  <a:solidFill>
                    <a:schemeClr val="tx1">
                      <a:lumMod val="65000"/>
                      <a:lumOff val="35000"/>
                    </a:schemeClr>
                  </a:solidFill>
                </a:rPr>
                <a:t>, diff</a:t>
              </a:r>
              <a:r>
                <a:rPr lang="en-US" sz="2800" dirty="0">
                  <a:solidFill>
                    <a:schemeClr val="tx1">
                      <a:lumMod val="65000"/>
                      <a:lumOff val="35000"/>
                    </a:schemeClr>
                  </a:solidFill>
                </a:rPr>
                <a:t>=T))</a:t>
              </a:r>
            </a:p>
          </p:txBody>
        </p:sp>
      </p:grpSp>
      <p:sp>
        <p:nvSpPr>
          <p:cNvPr id="13" name="TextBox 12"/>
          <p:cNvSpPr txBox="1"/>
          <p:nvPr/>
        </p:nvSpPr>
        <p:spPr>
          <a:xfrm>
            <a:off x="2735264" y="38927782"/>
            <a:ext cx="7458901" cy="1077218"/>
          </a:xfrm>
          <a:prstGeom prst="rect">
            <a:avLst/>
          </a:prstGeom>
          <a:noFill/>
        </p:spPr>
        <p:txBody>
          <a:bodyPr wrap="none" rtlCol="0">
            <a:spAutoFit/>
          </a:bodyPr>
          <a:lstStyle/>
          <a:p>
            <a:r>
              <a:rPr lang="en-US" sz="3200" dirty="0" smtClean="0"/>
              <a:t>Machine Learning and Inference Laboratory</a:t>
            </a:r>
          </a:p>
          <a:p>
            <a:r>
              <a:rPr lang="en-US" sz="3200" dirty="0" smtClean="0"/>
              <a:t>College of Health and Human Services</a:t>
            </a:r>
            <a:endParaRPr lang="en-US" sz="3200" dirty="0"/>
          </a:p>
        </p:txBody>
      </p:sp>
      <p:sp>
        <p:nvSpPr>
          <p:cNvPr id="17" name="TextBox 16"/>
          <p:cNvSpPr txBox="1"/>
          <p:nvPr/>
        </p:nvSpPr>
        <p:spPr>
          <a:xfrm>
            <a:off x="25554453" y="38927782"/>
            <a:ext cx="4925547" cy="1077218"/>
          </a:xfrm>
          <a:prstGeom prst="rect">
            <a:avLst/>
          </a:prstGeom>
          <a:noFill/>
        </p:spPr>
        <p:txBody>
          <a:bodyPr wrap="none" rtlCol="0">
            <a:spAutoFit/>
          </a:bodyPr>
          <a:lstStyle/>
          <a:p>
            <a:pPr algn="r"/>
            <a:r>
              <a:rPr lang="en-US" sz="3200" dirty="0" smtClean="0"/>
              <a:t>4400 University Dr. MSN 1J3</a:t>
            </a:r>
          </a:p>
          <a:p>
            <a:pPr algn="r"/>
            <a:r>
              <a:rPr lang="en-US" sz="3200" dirty="0" smtClean="0"/>
              <a:t>Fairfax, VA 22030 USA</a:t>
            </a:r>
            <a:endParaRPr lang="en-US" sz="3200" dirty="0"/>
          </a:p>
        </p:txBody>
      </p:sp>
      <p:pic>
        <p:nvPicPr>
          <p:cNvPr id="1028" name="Picture 4"/>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30737175" y="38585774"/>
            <a:ext cx="1419225" cy="141922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14401800" y="39068514"/>
            <a:ext cx="6051156" cy="707886"/>
          </a:xfrm>
          <a:prstGeom prst="rect">
            <a:avLst/>
          </a:prstGeom>
          <a:noFill/>
        </p:spPr>
        <p:txBody>
          <a:bodyPr wrap="none" rtlCol="0">
            <a:spAutoFit/>
          </a:bodyPr>
          <a:lstStyle/>
          <a:p>
            <a:r>
              <a:rPr lang="en-US" sz="4000" dirty="0" smtClean="0">
                <a:solidFill>
                  <a:srgbClr val="FF0000"/>
                </a:solidFill>
              </a:rPr>
              <a:t>http://</a:t>
            </a:r>
            <a:r>
              <a:rPr lang="en-US" sz="4000" dirty="0" err="1" smtClean="0">
                <a:solidFill>
                  <a:srgbClr val="FF0000"/>
                </a:solidFill>
              </a:rPr>
              <a:t>mason.gmu.edu</a:t>
            </a:r>
            <a:r>
              <a:rPr lang="en-US" sz="4000" dirty="0" smtClean="0">
                <a:solidFill>
                  <a:srgbClr val="FF0000"/>
                </a:solidFill>
              </a:rPr>
              <a:t>/~toz</a:t>
            </a:r>
            <a:endParaRPr lang="en-US" sz="4000" dirty="0">
              <a:solidFill>
                <a:srgbClr val="FF0000"/>
              </a:solidFill>
            </a:endParaRPr>
          </a:p>
        </p:txBody>
      </p:sp>
      <p:grpSp>
        <p:nvGrpSpPr>
          <p:cNvPr id="50" name="Group 49"/>
          <p:cNvGrpSpPr/>
          <p:nvPr/>
        </p:nvGrpSpPr>
        <p:grpSpPr>
          <a:xfrm>
            <a:off x="762000" y="23698200"/>
            <a:ext cx="15011401" cy="1264948"/>
            <a:chOff x="15456159" y="29260800"/>
            <a:chExt cx="8731121" cy="1487266"/>
          </a:xfrm>
        </p:grpSpPr>
        <p:sp>
          <p:nvSpPr>
            <p:cNvPr id="51" name="TextBox 50"/>
            <p:cNvSpPr txBox="1"/>
            <p:nvPr/>
          </p:nvSpPr>
          <p:spPr>
            <a:xfrm>
              <a:off x="15500480" y="29260800"/>
              <a:ext cx="8686800" cy="977047"/>
            </a:xfrm>
            <a:prstGeom prst="rect">
              <a:avLst/>
            </a:prstGeom>
            <a:noFill/>
          </p:spPr>
          <p:txBody>
            <a:bodyPr wrap="square" rtlCol="0">
              <a:spAutoFit/>
            </a:bodyPr>
            <a:lstStyle/>
            <a:p>
              <a:r>
                <a:rPr lang="en-US" sz="4800" b="1" dirty="0" smtClean="0">
                  <a:solidFill>
                    <a:schemeClr val="tx1">
                      <a:lumMod val="65000"/>
                      <a:lumOff val="35000"/>
                    </a:schemeClr>
                  </a:solidFill>
                </a:rPr>
                <a:t>DATASETS</a:t>
              </a:r>
              <a:endParaRPr lang="en-US" sz="4800" b="1" dirty="0">
                <a:solidFill>
                  <a:schemeClr val="tx1">
                    <a:lumMod val="65000"/>
                    <a:lumOff val="35000"/>
                  </a:schemeClr>
                </a:solidFill>
              </a:endParaRPr>
            </a:p>
          </p:txBody>
        </p:sp>
        <p:sp>
          <p:nvSpPr>
            <p:cNvPr id="52" name="Rectangle 51"/>
            <p:cNvSpPr/>
            <p:nvPr/>
          </p:nvSpPr>
          <p:spPr>
            <a:xfrm>
              <a:off x="15456159" y="30132889"/>
              <a:ext cx="8610600" cy="615177"/>
            </a:xfrm>
            <a:prstGeom prst="rect">
              <a:avLst/>
            </a:prstGeom>
          </p:spPr>
          <p:txBody>
            <a:bodyPr wrap="square">
              <a:spAutoFit/>
            </a:bodyPr>
            <a:lstStyle/>
            <a:p>
              <a:pPr algn="just">
                <a:spcAft>
                  <a:spcPts val="600"/>
                </a:spcAft>
              </a:pPr>
              <a:r>
                <a:rPr lang="en-US" sz="2800" dirty="0" smtClean="0">
                  <a:solidFill>
                    <a:schemeClr val="tx1">
                      <a:lumMod val="65000"/>
                      <a:lumOff val="35000"/>
                    </a:schemeClr>
                  </a:solidFill>
                  <a:hlinkClick r:id="rId8"/>
                </a:rPr>
                <a:t>http://talhaoz.com/news</a:t>
              </a:r>
              <a:r>
                <a:rPr lang="en-US" sz="2800" dirty="0" smtClean="0">
                  <a:solidFill>
                    <a:schemeClr val="tx1">
                      <a:lumMod val="65000"/>
                      <a:lumOff val="35000"/>
                    </a:schemeClr>
                  </a:solidFill>
                </a:rPr>
                <a:t> </a:t>
              </a:r>
            </a:p>
          </p:txBody>
        </p:sp>
      </p:grpSp>
      <p:sp>
        <p:nvSpPr>
          <p:cNvPr id="12" name="TextBox 11"/>
          <p:cNvSpPr txBox="1"/>
          <p:nvPr/>
        </p:nvSpPr>
        <p:spPr>
          <a:xfrm>
            <a:off x="1411141" y="21363848"/>
            <a:ext cx="184666" cy="1354217"/>
          </a:xfrm>
          <a:prstGeom prst="rect">
            <a:avLst/>
          </a:prstGeom>
          <a:noFill/>
        </p:spPr>
        <p:txBody>
          <a:bodyPr wrap="none" rtlCol="0">
            <a:spAutoFit/>
          </a:bodyPr>
          <a:lstStyle/>
          <a:p>
            <a:endParaRPr lang="en-US" dirty="0"/>
          </a:p>
        </p:txBody>
      </p:sp>
      <p:sp>
        <p:nvSpPr>
          <p:cNvPr id="15" name="TextBox 14"/>
          <p:cNvSpPr txBox="1"/>
          <p:nvPr/>
        </p:nvSpPr>
        <p:spPr>
          <a:xfrm>
            <a:off x="1975598" y="21448513"/>
            <a:ext cx="184666" cy="1354217"/>
          </a:xfrm>
          <a:prstGeom prst="rect">
            <a:avLst/>
          </a:prstGeom>
          <a:noFill/>
        </p:spPr>
        <p:txBody>
          <a:bodyPr wrap="none" rtlCol="0">
            <a:spAutoFit/>
          </a:bodyPr>
          <a:lstStyle/>
          <a:p>
            <a:endParaRPr lang="en-US" dirty="0"/>
          </a:p>
        </p:txBody>
      </p:sp>
      <p:pic>
        <p:nvPicPr>
          <p:cNvPr id="26" name="Picture 25" descr="nediyor.png"/>
          <p:cNvPicPr>
            <a:picLocks noChangeAspect="1"/>
          </p:cNvPicPr>
          <p:nvPr/>
        </p:nvPicPr>
        <p:blipFill rotWithShape="1">
          <a:blip r:embed="rId9">
            <a:extLst>
              <a:ext uri="{28A0092B-C50C-407E-A947-70E740481C1C}">
                <a14:useLocalDpi xmlns:a14="http://schemas.microsoft.com/office/drawing/2010/main" val="0"/>
              </a:ext>
            </a:extLst>
          </a:blip>
          <a:srcRect b="28327"/>
          <a:stretch/>
        </p:blipFill>
        <p:spPr>
          <a:xfrm>
            <a:off x="762000" y="25278765"/>
            <a:ext cx="3124200" cy="9468435"/>
          </a:xfrm>
          <a:prstGeom prst="rect">
            <a:avLst/>
          </a:prstGeom>
        </p:spPr>
      </p:pic>
      <p:pic>
        <p:nvPicPr>
          <p:cNvPr id="30" name="Picture 29" descr="The Most Active Newsmakers (Top 100 Commentators).png"/>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0363200" y="34645600"/>
            <a:ext cx="22174200" cy="3695700"/>
          </a:xfrm>
          <a:prstGeom prst="rect">
            <a:avLst/>
          </a:prstGeom>
        </p:spPr>
      </p:pic>
      <p:sp>
        <p:nvSpPr>
          <p:cNvPr id="77" name="Rectangle 76"/>
          <p:cNvSpPr/>
          <p:nvPr/>
        </p:nvSpPr>
        <p:spPr>
          <a:xfrm>
            <a:off x="533400" y="35280600"/>
            <a:ext cx="9067800" cy="18288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457200" tIns="45720" rIns="457200" bIns="45720" numCol="1" spcCol="0" rtlCol="0" fromWordArt="0" anchor="ctr" anchorCtr="0" forceAA="0" compatLnSpc="1">
            <a:prstTxWarp prst="textNoShape">
              <a:avLst/>
            </a:prstTxWarp>
            <a:noAutofit/>
          </a:bodyPr>
          <a:lstStyle/>
          <a:p>
            <a:pPr algn="just"/>
            <a:r>
              <a:rPr lang="en-US" sz="3200" b="1" dirty="0" smtClean="0">
                <a:solidFill>
                  <a:srgbClr val="FF0000"/>
                </a:solidFill>
              </a:rPr>
              <a:t>References</a:t>
            </a:r>
            <a:endParaRPr lang="en-US" sz="3200" b="1" dirty="0">
              <a:solidFill>
                <a:srgbClr val="FF0000"/>
              </a:solidFill>
            </a:endParaRPr>
          </a:p>
          <a:p>
            <a:pPr algn="just"/>
            <a:r>
              <a:rPr lang="en-US" sz="1200" dirty="0">
                <a:solidFill>
                  <a:schemeClr val="tx1">
                    <a:lumMod val="65000"/>
                    <a:lumOff val="35000"/>
                  </a:schemeClr>
                </a:solidFill>
              </a:rPr>
              <a:t>W. Russell </a:t>
            </a:r>
            <a:r>
              <a:rPr lang="en-US" sz="1200" dirty="0" err="1">
                <a:solidFill>
                  <a:schemeClr val="tx1">
                    <a:lumMod val="65000"/>
                    <a:lumOff val="35000"/>
                  </a:schemeClr>
                </a:solidFill>
              </a:rPr>
              <a:t>Neuman</a:t>
            </a:r>
            <a:r>
              <a:rPr lang="en-US" sz="1200" dirty="0">
                <a:solidFill>
                  <a:schemeClr val="tx1">
                    <a:lumMod val="65000"/>
                    <a:lumOff val="35000"/>
                  </a:schemeClr>
                </a:solidFill>
              </a:rPr>
              <a:t> et al., “The Dynamics of Public Attention: Agenda-Setting Theory Meets Big Data,” Journal of Communication 64, no. 2 (April 1, 2014): 193–214, doi:10.1111/jcom.12088</a:t>
            </a:r>
            <a:r>
              <a:rPr lang="en-US" sz="1200" dirty="0" smtClean="0">
                <a:solidFill>
                  <a:schemeClr val="tx1">
                    <a:lumMod val="65000"/>
                    <a:lumOff val="35000"/>
                  </a:schemeClr>
                </a:solidFill>
              </a:rPr>
              <a:t>.</a:t>
            </a:r>
          </a:p>
          <a:p>
            <a:pPr algn="just"/>
            <a:r>
              <a:rPr lang="en-US" sz="1200" dirty="0">
                <a:solidFill>
                  <a:schemeClr val="tx1">
                    <a:lumMod val="65000"/>
                    <a:lumOff val="35000"/>
                  </a:schemeClr>
                </a:solidFill>
              </a:rPr>
              <a:t>David R. Hunter et al., “</a:t>
            </a:r>
            <a:r>
              <a:rPr lang="en-US" sz="1200" dirty="0" err="1">
                <a:solidFill>
                  <a:schemeClr val="tx1">
                    <a:lumMod val="65000"/>
                    <a:lumOff val="35000"/>
                  </a:schemeClr>
                </a:solidFill>
              </a:rPr>
              <a:t>Ergm</a:t>
            </a:r>
            <a:r>
              <a:rPr lang="en-US" sz="1200" dirty="0">
                <a:solidFill>
                  <a:schemeClr val="tx1">
                    <a:lumMod val="65000"/>
                    <a:lumOff val="35000"/>
                  </a:schemeClr>
                </a:solidFill>
              </a:rPr>
              <a:t>: A Package to Fit, Simulate and Diagnose Exponential-Family Models for Networks,” Journal of Statistical Software 24, no. 3 (2008): 1–29</a:t>
            </a:r>
            <a:r>
              <a:rPr lang="en-US" sz="1200" dirty="0" smtClean="0">
                <a:solidFill>
                  <a:schemeClr val="tx1">
                    <a:lumMod val="65000"/>
                    <a:lumOff val="35000"/>
                  </a:schemeClr>
                </a:solidFill>
              </a:rPr>
              <a:t>.</a:t>
            </a:r>
          </a:p>
          <a:p>
            <a:pPr algn="just"/>
            <a:r>
              <a:rPr lang="en-US" sz="1200" dirty="0">
                <a:solidFill>
                  <a:schemeClr val="tx1">
                    <a:lumMod val="65000"/>
                    <a:lumOff val="35000"/>
                  </a:schemeClr>
                </a:solidFill>
              </a:rPr>
              <a:t>Bastian, Mathieu, </a:t>
            </a:r>
            <a:r>
              <a:rPr lang="en-US" sz="1200" dirty="0" err="1">
                <a:solidFill>
                  <a:schemeClr val="tx1">
                    <a:lumMod val="65000"/>
                    <a:lumOff val="35000"/>
                  </a:schemeClr>
                </a:solidFill>
              </a:rPr>
              <a:t>Sebastien</a:t>
            </a:r>
            <a:r>
              <a:rPr lang="en-US" sz="1200" dirty="0">
                <a:solidFill>
                  <a:schemeClr val="tx1">
                    <a:lumMod val="65000"/>
                    <a:lumOff val="35000"/>
                  </a:schemeClr>
                </a:solidFill>
              </a:rPr>
              <a:t> </a:t>
            </a:r>
            <a:r>
              <a:rPr lang="en-US" sz="1200" dirty="0" err="1">
                <a:solidFill>
                  <a:schemeClr val="tx1">
                    <a:lumMod val="65000"/>
                    <a:lumOff val="35000"/>
                  </a:schemeClr>
                </a:solidFill>
              </a:rPr>
              <a:t>Heymann</a:t>
            </a:r>
            <a:r>
              <a:rPr lang="en-US" sz="1200" dirty="0">
                <a:solidFill>
                  <a:schemeClr val="tx1">
                    <a:lumMod val="65000"/>
                    <a:lumOff val="35000"/>
                  </a:schemeClr>
                </a:solidFill>
              </a:rPr>
              <a:t>, and Mathieu </a:t>
            </a:r>
            <a:r>
              <a:rPr lang="en-US" sz="1200" dirty="0" err="1">
                <a:solidFill>
                  <a:schemeClr val="tx1">
                    <a:lumMod val="65000"/>
                    <a:lumOff val="35000"/>
                  </a:schemeClr>
                </a:solidFill>
              </a:rPr>
              <a:t>Jacomy</a:t>
            </a:r>
            <a:r>
              <a:rPr lang="en-US" sz="1200" dirty="0">
                <a:solidFill>
                  <a:schemeClr val="tx1">
                    <a:lumMod val="65000"/>
                    <a:lumOff val="35000"/>
                  </a:schemeClr>
                </a:solidFill>
              </a:rPr>
              <a:t>. "Gephi: an open source software for exploring and manipulating networks." ICWSM 8 (2009): 361-362.</a:t>
            </a:r>
            <a:endParaRPr lang="en-US" sz="1200" dirty="0" smtClean="0">
              <a:solidFill>
                <a:schemeClr val="tx1">
                  <a:lumMod val="65000"/>
                  <a:lumOff val="35000"/>
                </a:schemeClr>
              </a:solidFill>
            </a:endParaRPr>
          </a:p>
        </p:txBody>
      </p:sp>
      <p:grpSp>
        <p:nvGrpSpPr>
          <p:cNvPr id="78" name="Group 77"/>
          <p:cNvGrpSpPr/>
          <p:nvPr/>
        </p:nvGrpSpPr>
        <p:grpSpPr>
          <a:xfrm>
            <a:off x="16611600" y="9601202"/>
            <a:ext cx="9220200" cy="3322590"/>
            <a:chOff x="17221200" y="8140298"/>
            <a:chExt cx="14782800" cy="3725516"/>
          </a:xfrm>
        </p:grpSpPr>
        <p:sp>
          <p:nvSpPr>
            <p:cNvPr id="79" name="TextBox 78"/>
            <p:cNvSpPr txBox="1"/>
            <p:nvPr/>
          </p:nvSpPr>
          <p:spPr>
            <a:xfrm>
              <a:off x="17221200" y="8140298"/>
              <a:ext cx="2389206" cy="1138831"/>
            </a:xfrm>
            <a:prstGeom prst="rect">
              <a:avLst/>
            </a:prstGeom>
            <a:noFill/>
          </p:spPr>
          <p:txBody>
            <a:bodyPr wrap="none" rtlCol="0">
              <a:spAutoFit/>
            </a:bodyPr>
            <a:lstStyle/>
            <a:p>
              <a:r>
                <a:rPr lang="en-US" sz="6000" b="1" dirty="0" smtClean="0">
                  <a:solidFill>
                    <a:schemeClr val="tx1">
                      <a:lumMod val="65000"/>
                      <a:lumOff val="35000"/>
                    </a:schemeClr>
                  </a:solidFill>
                </a:rPr>
                <a:t>Results</a:t>
              </a:r>
              <a:endParaRPr lang="en-US" sz="6000" b="1" dirty="0">
                <a:solidFill>
                  <a:schemeClr val="tx1">
                    <a:lumMod val="65000"/>
                    <a:lumOff val="35000"/>
                  </a:schemeClr>
                </a:solidFill>
              </a:endParaRPr>
            </a:p>
          </p:txBody>
        </p:sp>
        <p:sp>
          <p:nvSpPr>
            <p:cNvPr id="80" name="Rectangle 79"/>
            <p:cNvSpPr/>
            <p:nvPr/>
          </p:nvSpPr>
          <p:spPr>
            <a:xfrm>
              <a:off x="17221200" y="9174032"/>
              <a:ext cx="14782800" cy="2691782"/>
            </a:xfrm>
            <a:prstGeom prst="rect">
              <a:avLst/>
            </a:prstGeom>
          </p:spPr>
          <p:txBody>
            <a:bodyPr wrap="square">
              <a:spAutoFit/>
            </a:bodyPr>
            <a:lstStyle/>
            <a:p>
              <a:pPr marL="514350" indent="-514350" algn="just">
                <a:spcAft>
                  <a:spcPts val="1200"/>
                </a:spcAft>
                <a:buFont typeface="+mj-lt"/>
                <a:buAutoNum type="arabicPeriod"/>
              </a:pPr>
              <a:r>
                <a:rPr lang="en-US" sz="2800" dirty="0">
                  <a:solidFill>
                    <a:schemeClr val="tx1">
                      <a:lumMod val="65000"/>
                      <a:lumOff val="35000"/>
                    </a:schemeClr>
                  </a:solidFill>
                </a:rPr>
                <a:t>95% of </a:t>
              </a:r>
              <a:r>
                <a:rPr lang="en-US" sz="2800" dirty="0" smtClean="0">
                  <a:solidFill>
                    <a:schemeClr val="tx1">
                      <a:lumMod val="65000"/>
                      <a:lumOff val="35000"/>
                    </a:schemeClr>
                  </a:solidFill>
                </a:rPr>
                <a:t>the MCs </a:t>
              </a:r>
              <a:r>
                <a:rPr lang="en-US" sz="2800" dirty="0">
                  <a:solidFill>
                    <a:schemeClr val="tx1">
                      <a:lumMod val="65000"/>
                      <a:lumOff val="35000"/>
                    </a:schemeClr>
                  </a:solidFill>
                </a:rPr>
                <a:t>are found to be in the same </a:t>
              </a:r>
              <a:r>
                <a:rPr lang="en-US" sz="2800" dirty="0" smtClean="0">
                  <a:solidFill>
                    <a:schemeClr val="tx1">
                      <a:lumMod val="65000"/>
                      <a:lumOff val="35000"/>
                    </a:schemeClr>
                  </a:solidFill>
                </a:rPr>
                <a:t>group as </a:t>
              </a:r>
              <a:r>
                <a:rPr lang="en-US" sz="2800" dirty="0">
                  <a:solidFill>
                    <a:schemeClr val="tx1">
                      <a:lumMod val="65000"/>
                      <a:lumOff val="35000"/>
                    </a:schemeClr>
                  </a:solidFill>
                </a:rPr>
                <a:t>their co-party </a:t>
              </a:r>
              <a:r>
                <a:rPr lang="en-US" sz="2800" dirty="0" smtClean="0">
                  <a:solidFill>
                    <a:schemeClr val="tx1">
                      <a:lumMod val="65000"/>
                      <a:lumOff val="35000"/>
                    </a:schemeClr>
                  </a:solidFill>
                </a:rPr>
                <a:t>members</a:t>
              </a:r>
            </a:p>
            <a:p>
              <a:pPr marL="514350" indent="-514350" algn="just">
                <a:spcAft>
                  <a:spcPts val="1200"/>
                </a:spcAft>
                <a:buFont typeface="+mj-lt"/>
                <a:buAutoNum type="arabicPeriod"/>
              </a:pPr>
              <a:r>
                <a:rPr lang="en-US" sz="2800" dirty="0">
                  <a:solidFill>
                    <a:schemeClr val="tx1">
                      <a:lumMod val="65000"/>
                      <a:lumOff val="35000"/>
                    </a:schemeClr>
                  </a:solidFill>
                </a:rPr>
                <a:t>ERGM </a:t>
              </a:r>
              <a:r>
                <a:rPr lang="en-US" sz="2800" dirty="0" smtClean="0">
                  <a:solidFill>
                    <a:schemeClr val="tx1">
                      <a:lumMod val="65000"/>
                      <a:lumOff val="35000"/>
                    </a:schemeClr>
                  </a:solidFill>
                </a:rPr>
                <a:t>(</a:t>
              </a:r>
              <a:r>
                <a:rPr lang="en-US" sz="2800" dirty="0">
                  <a:solidFill>
                    <a:schemeClr val="tx1">
                      <a:lumMod val="65000"/>
                      <a:lumOff val="35000"/>
                    </a:schemeClr>
                  </a:solidFill>
                </a:rPr>
                <a:t>Monte Carlo </a:t>
              </a:r>
              <a:r>
                <a:rPr lang="en-US" sz="2800" dirty="0" smtClean="0">
                  <a:solidFill>
                    <a:schemeClr val="tx1">
                      <a:lumMod val="65000"/>
                      <a:lumOff val="35000"/>
                    </a:schemeClr>
                  </a:solidFill>
                </a:rPr>
                <a:t>MLE) also estimates </a:t>
              </a:r>
              <a:r>
                <a:rPr lang="en-US" sz="2800" dirty="0" smtClean="0">
                  <a:solidFill>
                    <a:schemeClr val="tx1">
                      <a:lumMod val="65000"/>
                      <a:lumOff val="35000"/>
                    </a:schemeClr>
                  </a:solidFill>
                </a:rPr>
                <a:t>that </a:t>
              </a:r>
              <a:r>
                <a:rPr lang="en-US" sz="2800" dirty="0" smtClean="0">
                  <a:solidFill>
                    <a:schemeClr val="tx1">
                      <a:lumMod val="65000"/>
                      <a:lumOff val="35000"/>
                    </a:schemeClr>
                  </a:solidFill>
                </a:rPr>
                <a:t>a MC is more likely to comment on the topics that his/her co-party members</a:t>
              </a:r>
              <a:r>
                <a:rPr lang="en-US" sz="2800" dirty="0" smtClean="0">
                  <a:solidFill>
                    <a:schemeClr val="tx1">
                      <a:lumMod val="65000"/>
                      <a:lumOff val="35000"/>
                    </a:schemeClr>
                  </a:solidFill>
                </a:rPr>
                <a:t> also commentated on (</a:t>
              </a:r>
              <a:r>
                <a:rPr lang="en-US" sz="2800" dirty="0" smtClean="0">
                  <a:solidFill>
                    <a:schemeClr val="tx1">
                      <a:lumMod val="65000"/>
                      <a:lumOff val="35000"/>
                    </a:schemeClr>
                  </a:solidFill>
                </a:rPr>
                <a:t>statistically </a:t>
              </a:r>
              <a:r>
                <a:rPr lang="en-US" sz="2800" dirty="0">
                  <a:solidFill>
                    <a:schemeClr val="tx1">
                      <a:lumMod val="65000"/>
                      <a:lumOff val="35000"/>
                    </a:schemeClr>
                  </a:solidFill>
                </a:rPr>
                <a:t>significant</a:t>
              </a:r>
              <a:r>
                <a:rPr lang="en-US" sz="2800" dirty="0" smtClean="0">
                  <a:solidFill>
                    <a:schemeClr val="tx1">
                      <a:lumMod val="65000"/>
                      <a:lumOff val="35000"/>
                    </a:schemeClr>
                  </a:solidFill>
                </a:rPr>
                <a:t>)</a:t>
              </a:r>
              <a:endParaRPr lang="en-US" sz="2800" dirty="0">
                <a:solidFill>
                  <a:schemeClr val="tx1">
                    <a:lumMod val="65000"/>
                    <a:lumOff val="35000"/>
                  </a:schemeClr>
                </a:solidFill>
              </a:endParaRPr>
            </a:p>
          </p:txBody>
        </p:sp>
      </p:grpSp>
      <p:pic>
        <p:nvPicPr>
          <p:cNvPr id="29" name="Picture 28" descr="Turkish Newsmaker-Commentators by Profession.png"/>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23393400" y="18135600"/>
            <a:ext cx="7924800" cy="12679680"/>
          </a:xfrm>
          <a:prstGeom prst="rect">
            <a:avLst/>
          </a:prstGeom>
        </p:spPr>
      </p:pic>
      <p:sp>
        <p:nvSpPr>
          <p:cNvPr id="31" name="TextBox 30"/>
          <p:cNvSpPr txBox="1"/>
          <p:nvPr/>
        </p:nvSpPr>
        <p:spPr>
          <a:xfrm>
            <a:off x="25984200" y="10134600"/>
            <a:ext cx="6934200" cy="17820253"/>
          </a:xfrm>
          <a:prstGeom prst="rect">
            <a:avLst/>
          </a:prstGeom>
          <a:noFill/>
        </p:spPr>
        <p:txBody>
          <a:bodyPr wrap="square" rtlCol="0">
            <a:spAutoFit/>
          </a:bodyPr>
          <a:lstStyle/>
          <a:p>
            <a:r>
              <a:rPr lang="en-US" sz="1800" dirty="0"/>
              <a:t>title                                             </a:t>
            </a:r>
            <a:r>
              <a:rPr lang="en-US" sz="1800" dirty="0" smtClean="0"/>
              <a:t>	date               (D - R)        </a:t>
            </a:r>
            <a:endParaRPr lang="en-US" sz="1800" dirty="0"/>
          </a:p>
          <a:p>
            <a:r>
              <a:rPr lang="en-US" sz="1800" dirty="0"/>
              <a:t>Republicans call Obama executive action illegal   2014-11-20    -9</a:t>
            </a:r>
          </a:p>
          <a:p>
            <a:r>
              <a:rPr lang="en-US" sz="1800" dirty="0"/>
              <a:t>Tweeps wish US’ 40th </a:t>
            </a:r>
            <a:r>
              <a:rPr lang="en-US" sz="1800" dirty="0" err="1"/>
              <a:t>prez</a:t>
            </a:r>
            <a:r>
              <a:rPr lang="en-US" sz="1800" dirty="0"/>
              <a:t> a happy birthday        2014-02-06    -9</a:t>
            </a:r>
          </a:p>
          <a:p>
            <a:r>
              <a:rPr lang="en-US" sz="1800" dirty="0"/>
              <a:t>Sign up trouble? WH extends deadline again        2014-03-25    -8</a:t>
            </a:r>
          </a:p>
          <a:p>
            <a:r>
              <a:rPr lang="en-US" sz="1800" dirty="0"/>
              <a:t>Britain’s Iron Lady dies of stroke at 87          2013-04-08    -8</a:t>
            </a:r>
          </a:p>
          <a:p>
            <a:r>
              <a:rPr lang="en-US" sz="1800" dirty="0"/>
              <a:t>Late filers beware: The taxman cometh             2014-04-15    -8</a:t>
            </a:r>
          </a:p>
          <a:p>
            <a:r>
              <a:rPr lang="en-US" sz="1800" dirty="0"/>
              <a:t>SCOTUS rules for prayer at public meetings        2014-05-05    -7</a:t>
            </a:r>
          </a:p>
          <a:p>
            <a:r>
              <a:rPr lang="en-US" sz="1800" dirty="0"/>
              <a:t>National Day of Prayer offers controversy, unity  2014-05-01    -6</a:t>
            </a:r>
          </a:p>
          <a:p>
            <a:r>
              <a:rPr lang="en-US" sz="1800" dirty="0"/>
              <a:t>GOP calls for ‘permanent delay’ of </a:t>
            </a:r>
            <a:r>
              <a:rPr lang="en-US" sz="1800" dirty="0" err="1"/>
              <a:t>ObamaCare</a:t>
            </a:r>
            <a:r>
              <a:rPr lang="en-US" sz="1800" dirty="0"/>
              <a:t>      2013-07-10    -6</a:t>
            </a:r>
          </a:p>
          <a:p>
            <a:r>
              <a:rPr lang="en-US" sz="1800" dirty="0"/>
              <a:t>WH may not cooperate with Benghazi probe          2014-05-05    -6</a:t>
            </a:r>
          </a:p>
          <a:p>
            <a:r>
              <a:rPr lang="en-US" sz="1800" dirty="0" err="1"/>
              <a:t>Repubs</a:t>
            </a:r>
            <a:r>
              <a:rPr lang="en-US" sz="1800" dirty="0"/>
              <a:t> squelch short-term budget fix              2013-02-05    -6</a:t>
            </a:r>
          </a:p>
          <a:p>
            <a:r>
              <a:rPr lang="en-US" sz="1800" dirty="0"/>
              <a:t>Shinseki resigns from VA following apology        2014-05-30    -6</a:t>
            </a:r>
          </a:p>
          <a:p>
            <a:r>
              <a:rPr lang="en-US" sz="1800" dirty="0"/>
              <a:t>Boehner pressed for </a:t>
            </a:r>
            <a:r>
              <a:rPr lang="en-US" sz="1800" dirty="0" err="1"/>
              <a:t>Obamacare</a:t>
            </a:r>
            <a:r>
              <a:rPr lang="en-US" sz="1800" dirty="0"/>
              <a:t> alternative         2013-12-03    -5</a:t>
            </a:r>
          </a:p>
          <a:p>
            <a:r>
              <a:rPr lang="en-US" sz="1800" dirty="0"/>
              <a:t>Sudan detains Christian woman after release       2014-06-24    -5</a:t>
            </a:r>
          </a:p>
          <a:p>
            <a:r>
              <a:rPr lang="en-US" sz="1800" dirty="0"/>
              <a:t>214 days later: Mexican court frees </a:t>
            </a:r>
            <a:r>
              <a:rPr lang="en-US" sz="1800" dirty="0" err="1"/>
              <a:t>Tahmooressi</a:t>
            </a:r>
            <a:r>
              <a:rPr lang="en-US" sz="1800" dirty="0"/>
              <a:t>   2014-11-01    -5</a:t>
            </a:r>
          </a:p>
          <a:p>
            <a:r>
              <a:rPr lang="en-US" sz="1800" dirty="0"/>
              <a:t>Obama extends to 2016 ACA employer mandate        2014-02-10    -5</a:t>
            </a:r>
          </a:p>
          <a:p>
            <a:r>
              <a:rPr lang="en-US" sz="1800" dirty="0" err="1"/>
              <a:t>Obamacare</a:t>
            </a:r>
            <a:r>
              <a:rPr lang="en-US" sz="1800" dirty="0"/>
              <a:t> head steps down from HHS                2014-04-10    -5</a:t>
            </a:r>
          </a:p>
          <a:p>
            <a:r>
              <a:rPr lang="en-US" sz="1800" dirty="0"/>
              <a:t>Vets at WWII Memorial become props in dispute     2013-10-02    -5</a:t>
            </a:r>
          </a:p>
          <a:p>
            <a:r>
              <a:rPr lang="en-US" sz="1800" dirty="0"/>
              <a:t>SCOTUS curbs Obama’s recess appointments          2014-06-26    -5</a:t>
            </a:r>
          </a:p>
          <a:p>
            <a:r>
              <a:rPr lang="en-US" sz="1800" dirty="0"/>
              <a:t>After IG report, calls for Shinseki to resign     2014-05-28    -5</a:t>
            </a:r>
          </a:p>
          <a:p>
            <a:r>
              <a:rPr lang="en-US" sz="1800" dirty="0"/>
              <a:t>A Presidential icon, now gone for a decade        2014-06-05    -5</a:t>
            </a:r>
          </a:p>
          <a:p>
            <a:r>
              <a:rPr lang="en-US" sz="1800" dirty="0"/>
              <a:t>CBO: </a:t>
            </a:r>
            <a:r>
              <a:rPr lang="en-US" sz="1800" dirty="0" err="1"/>
              <a:t>O’care</a:t>
            </a:r>
            <a:r>
              <a:rPr lang="en-US" sz="1800" dirty="0"/>
              <a:t> kills equivalent of 2M jobs           2014-02-04    -5</a:t>
            </a:r>
          </a:p>
          <a:p>
            <a:r>
              <a:rPr lang="en-US" sz="1800" dirty="0"/>
              <a:t>House holds Lerner in contempt of Congress        2014-05-07    -5</a:t>
            </a:r>
          </a:p>
          <a:p>
            <a:r>
              <a:rPr lang="en-US" sz="1800" dirty="0"/>
              <a:t>March for Life continues despite cold weather     2014-01-22    -5</a:t>
            </a:r>
          </a:p>
          <a:p>
            <a:r>
              <a:rPr lang="en-US" sz="1800" dirty="0"/>
              <a:t>House Republicans push Benghazi committee         2014-05-08    -4</a:t>
            </a:r>
          </a:p>
          <a:p>
            <a:r>
              <a:rPr lang="en-US" sz="1800" dirty="0" err="1"/>
              <a:t>Obamacare’s</a:t>
            </a:r>
            <a:r>
              <a:rPr lang="en-US" sz="1800" dirty="0"/>
              <a:t> employer mandates delayed             2013-07-02    -4</a:t>
            </a:r>
          </a:p>
          <a:p>
            <a:r>
              <a:rPr lang="en-US" sz="1800" dirty="0"/>
              <a:t>GOP to form special Benghazi committee            2014-05-02    -4</a:t>
            </a:r>
          </a:p>
          <a:p>
            <a:r>
              <a:rPr lang="en-US" sz="1800" dirty="0"/>
              <a:t>Thousands gather on Washington Mall               2013-02-17    -4</a:t>
            </a:r>
          </a:p>
          <a:p>
            <a:r>
              <a:rPr lang="en-US" sz="1800" dirty="0"/>
              <a:t>Will beheadings become call to action for Obama?  2014-09-02    -4</a:t>
            </a:r>
          </a:p>
          <a:p>
            <a:r>
              <a:rPr lang="en-US" sz="1800" dirty="0" err="1"/>
              <a:t>O’care</a:t>
            </a:r>
            <a:r>
              <a:rPr lang="en-US" sz="1800" dirty="0"/>
              <a:t> figures frustrate </a:t>
            </a:r>
            <a:r>
              <a:rPr lang="en-US" sz="1800" dirty="0" err="1"/>
              <a:t>pro’bama</a:t>
            </a:r>
            <a:r>
              <a:rPr lang="en-US" sz="1800" dirty="0"/>
              <a:t> fact checkers   2014-02-24    -4</a:t>
            </a:r>
          </a:p>
          <a:p>
            <a:r>
              <a:rPr lang="en-US" sz="1800" dirty="0"/>
              <a:t>IRS to investigators: Can’t find Lerner’s emails  2014-06-13    -4</a:t>
            </a:r>
          </a:p>
          <a:p>
            <a:r>
              <a:rPr lang="en-US" sz="1800" dirty="0"/>
              <a:t>                                                                ..</a:t>
            </a:r>
          </a:p>
          <a:p>
            <a:r>
              <a:rPr lang="en-US" sz="1800" dirty="0"/>
              <a:t>Gun control in focus 2 years after Sandy Hook     2014-12-14     8</a:t>
            </a:r>
          </a:p>
          <a:p>
            <a:r>
              <a:rPr lang="en-US" sz="1800" dirty="0"/>
              <a:t>Senate advances bill to extend jobless aid        2014-01-07     8</a:t>
            </a:r>
          </a:p>
          <a:p>
            <a:r>
              <a:rPr lang="en-US" sz="1800" dirty="0"/>
              <a:t>SOTU puts spotlight on min. wage, gender gap      2014-01-29     8</a:t>
            </a:r>
          </a:p>
          <a:p>
            <a:r>
              <a:rPr lang="en-US" sz="1800" dirty="0"/>
              <a:t>Obama to governors: ‘sequester hurts states’      2013-02-25     9</a:t>
            </a:r>
          </a:p>
          <a:p>
            <a:r>
              <a:rPr lang="en-US" sz="1800" dirty="0"/>
              <a:t>Paycheck Fairness Act voted down by GOP           2014-04-09     9</a:t>
            </a:r>
          </a:p>
          <a:p>
            <a:r>
              <a:rPr lang="en-US" sz="1800" dirty="0"/>
              <a:t>Secret US-China climate agreement unveiled        2014-11-12     9</a:t>
            </a:r>
          </a:p>
          <a:p>
            <a:r>
              <a:rPr lang="en-US" sz="1800" dirty="0"/>
              <a:t>Senate’s unemployment bill defeated by 1 vote     2014-02-06     9</a:t>
            </a:r>
          </a:p>
          <a:p>
            <a:r>
              <a:rPr lang="en-US" sz="1800" dirty="0"/>
              <a:t>Exec. order ends federal LGBT job discrimination  2014-07-21     9</a:t>
            </a:r>
          </a:p>
          <a:p>
            <a:r>
              <a:rPr lang="en-US" sz="1800" dirty="0"/>
              <a:t>Politicos, businesses thank teachers, nurses      2014-05-06     9</a:t>
            </a:r>
          </a:p>
          <a:p>
            <a:r>
              <a:rPr lang="en-US" sz="1800" dirty="0"/>
              <a:t>Sundown ushers in the Jewish New Year             2014-09-24    10</a:t>
            </a:r>
          </a:p>
          <a:p>
            <a:r>
              <a:rPr lang="en-US" sz="1800" dirty="0"/>
              <a:t>LGBT non-discrimination act clears Senate hurdle  2013-11-04    10</a:t>
            </a:r>
          </a:p>
          <a:p>
            <a:r>
              <a:rPr lang="en-US" sz="1800" dirty="0"/>
              <a:t>Nobel Peace Prize goes to child rights activists  2014-10-10    10</a:t>
            </a:r>
          </a:p>
          <a:p>
            <a:r>
              <a:rPr lang="en-US" sz="1800" dirty="0"/>
              <a:t>World AIDS Day to raise awareness, funds          2014-12-01    10</a:t>
            </a:r>
          </a:p>
          <a:p>
            <a:r>
              <a:rPr lang="en-US" sz="1800" dirty="0"/>
              <a:t>Obama to tackle LGBT job discrimination           2014-06-16    11</a:t>
            </a:r>
          </a:p>
          <a:p>
            <a:r>
              <a:rPr lang="en-US" sz="1800" dirty="0"/>
              <a:t>Military sexual assault bill rejected by Senate   2014-03-06    11</a:t>
            </a:r>
          </a:p>
          <a:p>
            <a:r>
              <a:rPr lang="en-US" sz="1800" dirty="0"/>
              <a:t>ENDA clears first hurdle, Senate votes 64-32      2013-11-07    11</a:t>
            </a:r>
          </a:p>
          <a:p>
            <a:r>
              <a:rPr lang="en-US" sz="1800" dirty="0"/>
              <a:t>#</a:t>
            </a:r>
            <a:r>
              <a:rPr lang="en-US" sz="1800" dirty="0" err="1"/>
              <a:t>WomensEqualityDay</a:t>
            </a:r>
            <a:r>
              <a:rPr lang="en-US" sz="1800" dirty="0"/>
              <a:t> marks suffrage </a:t>
            </a:r>
            <a:r>
              <a:rPr lang="en-US" sz="1800" dirty="0" err="1"/>
              <a:t>anniv</a:t>
            </a:r>
            <a:r>
              <a:rPr lang="en-US" sz="1800" dirty="0"/>
              <a:t>.          2014-08-26    11</a:t>
            </a:r>
          </a:p>
          <a:p>
            <a:r>
              <a:rPr lang="en-US" sz="1800" dirty="0"/>
              <a:t>Renowned poet, author Maya Angelou dies           2014-05-28    12</a:t>
            </a:r>
          </a:p>
          <a:p>
            <a:r>
              <a:rPr lang="en-US" sz="1800" dirty="0"/>
              <a:t>‘Not My Boss’ Business Act’ shot down in Senate   2014-07-16    12</a:t>
            </a:r>
          </a:p>
          <a:p>
            <a:r>
              <a:rPr lang="en-US" sz="1800" dirty="0"/>
              <a:t>College affordability makes Dem agenda            2014-05-05    12</a:t>
            </a:r>
          </a:p>
          <a:p>
            <a:r>
              <a:rPr lang="en-US" sz="1800" dirty="0"/>
              <a:t>SCOTUS rules in favor of Hobby Lobby              2014-06-30    12</a:t>
            </a:r>
          </a:p>
          <a:p>
            <a:r>
              <a:rPr lang="en-US" sz="1800" dirty="0"/>
              <a:t>The Civil Rights Act of 1964 turns 50             2014-07-02    12</a:t>
            </a:r>
          </a:p>
          <a:p>
            <a:r>
              <a:rPr lang="en-US" sz="1800" dirty="0"/>
              <a:t>SCOTUS ends overall campaign donor limits         2014-04-02    12</a:t>
            </a:r>
          </a:p>
          <a:p>
            <a:r>
              <a:rPr lang="en-US" sz="1800" dirty="0"/>
              <a:t>Deportation to focus on ‘felons not families’     2014-11-20    13</a:t>
            </a:r>
          </a:p>
          <a:p>
            <a:r>
              <a:rPr lang="en-US" sz="1800" dirty="0"/>
              <a:t>Earth Day observers consider climate change       2014-04-21    13</a:t>
            </a:r>
          </a:p>
          <a:p>
            <a:r>
              <a:rPr lang="en-US" sz="1800" dirty="0"/>
              <a:t>Dems tweet support for ‘Not My Boss’ Business’    2014-07-14    13</a:t>
            </a:r>
          </a:p>
          <a:p>
            <a:r>
              <a:rPr lang="en-US" sz="1800" dirty="0"/>
              <a:t>Dems host climate-change talk-a-thon              2014-03-10    15</a:t>
            </a:r>
          </a:p>
          <a:p>
            <a:r>
              <a:rPr lang="en-US" sz="1800" dirty="0"/>
              <a:t>Senate passes 5-month UI extension                2014-04-07    17</a:t>
            </a:r>
          </a:p>
          <a:p>
            <a:r>
              <a:rPr lang="en-US" sz="1800" dirty="0"/>
              <a:t>Dems’ attempt to raise minimum wage fails         2014-04-30    18</a:t>
            </a:r>
          </a:p>
          <a:p>
            <a:r>
              <a:rPr lang="en-US" sz="1800" dirty="0"/>
              <a:t>Dems push #</a:t>
            </a:r>
            <a:r>
              <a:rPr lang="en-US" sz="1800" dirty="0" err="1"/>
              <a:t>EqualPay</a:t>
            </a:r>
            <a:r>
              <a:rPr lang="en-US" sz="1800" dirty="0"/>
              <a:t> bill on Equal Pay Day         2014-04-08    19</a:t>
            </a:r>
          </a:p>
          <a:p>
            <a:r>
              <a:rPr lang="en-US" sz="1800" dirty="0"/>
              <a:t>Name: </a:t>
            </a:r>
            <a:r>
              <a:rPr lang="en-US" sz="1800" dirty="0" err="1"/>
              <a:t>twhandle</a:t>
            </a:r>
            <a:r>
              <a:rPr lang="en-US" sz="1800" dirty="0"/>
              <a:t>, </a:t>
            </a:r>
            <a:r>
              <a:rPr lang="en-US" sz="1800" dirty="0" err="1"/>
              <a:t>dtype</a:t>
            </a:r>
            <a:r>
              <a:rPr lang="en-US" sz="1800" dirty="0"/>
              <a:t>: int64</a:t>
            </a:r>
          </a:p>
        </p:txBody>
      </p:sp>
      <p:pic>
        <p:nvPicPr>
          <p:cNvPr id="32" name="Picture 31" descr="Modularity_Labeled.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991600" y="13741401"/>
            <a:ext cx="14515901" cy="9728200"/>
          </a:xfrm>
          <a:prstGeom prst="rect">
            <a:avLst/>
          </a:prstGeom>
        </p:spPr>
      </p:pic>
      <p:grpSp>
        <p:nvGrpSpPr>
          <p:cNvPr id="54" name="Group 53"/>
          <p:cNvGrpSpPr/>
          <p:nvPr/>
        </p:nvGrpSpPr>
        <p:grpSpPr>
          <a:xfrm>
            <a:off x="609601" y="20375841"/>
            <a:ext cx="11125199" cy="3065441"/>
            <a:chOff x="15456159" y="29260800"/>
            <a:chExt cx="8731121" cy="3604202"/>
          </a:xfrm>
        </p:grpSpPr>
        <p:sp>
          <p:nvSpPr>
            <p:cNvPr id="55" name="TextBox 54"/>
            <p:cNvSpPr txBox="1"/>
            <p:nvPr/>
          </p:nvSpPr>
          <p:spPr>
            <a:xfrm>
              <a:off x="15500480" y="29260800"/>
              <a:ext cx="8686800" cy="977047"/>
            </a:xfrm>
            <a:prstGeom prst="rect">
              <a:avLst/>
            </a:prstGeom>
            <a:noFill/>
          </p:spPr>
          <p:txBody>
            <a:bodyPr wrap="square" rtlCol="0">
              <a:spAutoFit/>
            </a:bodyPr>
            <a:lstStyle/>
            <a:p>
              <a:r>
                <a:rPr lang="en-US" sz="4800" b="1" dirty="0" smtClean="0">
                  <a:solidFill>
                    <a:schemeClr val="tx1">
                      <a:lumMod val="65000"/>
                      <a:lumOff val="35000"/>
                    </a:schemeClr>
                  </a:solidFill>
                </a:rPr>
                <a:t>RESEARCH QUESTIONS</a:t>
              </a:r>
              <a:endParaRPr lang="en-US" sz="4800" b="1" dirty="0">
                <a:solidFill>
                  <a:schemeClr val="tx1">
                    <a:lumMod val="65000"/>
                    <a:lumOff val="35000"/>
                  </a:schemeClr>
                </a:solidFill>
              </a:endParaRPr>
            </a:p>
          </p:txBody>
        </p:sp>
        <p:sp>
          <p:nvSpPr>
            <p:cNvPr id="56" name="Rectangle 55"/>
            <p:cNvSpPr/>
            <p:nvPr/>
          </p:nvSpPr>
          <p:spPr>
            <a:xfrm>
              <a:off x="15456159" y="30132889"/>
              <a:ext cx="8610600" cy="2732113"/>
            </a:xfrm>
            <a:prstGeom prst="rect">
              <a:avLst/>
            </a:prstGeom>
          </p:spPr>
          <p:txBody>
            <a:bodyPr wrap="square">
              <a:spAutoFit/>
            </a:bodyPr>
            <a:lstStyle/>
            <a:p>
              <a:pPr marL="514350" indent="-514350" algn="just">
                <a:spcAft>
                  <a:spcPts val="600"/>
                </a:spcAft>
                <a:buFont typeface="+mj-lt"/>
                <a:buAutoNum type="arabicPeriod"/>
              </a:pPr>
              <a:r>
                <a:rPr lang="en-US" sz="2800" dirty="0" smtClean="0">
                  <a:solidFill>
                    <a:schemeClr val="tx1">
                      <a:lumMod val="65000"/>
                      <a:lumOff val="35000"/>
                    </a:schemeClr>
                  </a:solidFill>
                </a:rPr>
                <a:t>How to identify </a:t>
              </a:r>
              <a:r>
                <a:rPr lang="en-US" sz="2800" dirty="0" smtClean="0">
                  <a:solidFill>
                    <a:schemeClr val="tx1">
                      <a:lumMod val="65000"/>
                      <a:lumOff val="35000"/>
                    </a:schemeClr>
                  </a:solidFill>
                </a:rPr>
                <a:t>what events are important </a:t>
              </a:r>
              <a:r>
                <a:rPr lang="en-US" sz="2800" dirty="0" smtClean="0">
                  <a:solidFill>
                    <a:schemeClr val="tx1">
                      <a:lumMod val="65000"/>
                      <a:lumOff val="35000"/>
                    </a:schemeClr>
                  </a:solidFill>
                </a:rPr>
                <a:t>to influencers (newsmakers) of a country and how similar/different they are compared to </a:t>
              </a:r>
              <a:r>
                <a:rPr lang="en-US" sz="2800" dirty="0" smtClean="0">
                  <a:solidFill>
                    <a:schemeClr val="tx1">
                      <a:lumMod val="65000"/>
                      <a:lumOff val="35000"/>
                    </a:schemeClr>
                  </a:solidFill>
                </a:rPr>
                <a:t>others (</a:t>
              </a:r>
              <a:r>
                <a:rPr lang="en-US" sz="2800" dirty="0" smtClean="0">
                  <a:solidFill>
                    <a:schemeClr val="tx1">
                      <a:lumMod val="65000"/>
                      <a:lumOff val="35000"/>
                    </a:schemeClr>
                  </a:solidFill>
                </a:rPr>
                <a:t>within-nation and across-nations)?</a:t>
              </a:r>
            </a:p>
            <a:p>
              <a:pPr marL="514350" indent="-514350" algn="just">
                <a:spcAft>
                  <a:spcPts val="600"/>
                </a:spcAft>
                <a:buFont typeface="+mj-lt"/>
                <a:buAutoNum type="arabicPeriod"/>
              </a:pPr>
              <a:r>
                <a:rPr lang="en-US" sz="2800" dirty="0" smtClean="0">
                  <a:solidFill>
                    <a:schemeClr val="tx1">
                      <a:lumMod val="65000"/>
                      <a:lumOff val="35000"/>
                    </a:schemeClr>
                  </a:solidFill>
                </a:rPr>
                <a:t>How to test agenda-building theory by measuring and modeling agenda</a:t>
              </a:r>
              <a:r>
                <a:rPr lang="en-US" sz="2800" dirty="0">
                  <a:solidFill>
                    <a:schemeClr val="tx1">
                      <a:lumMod val="65000"/>
                      <a:lumOff val="35000"/>
                    </a:schemeClr>
                  </a:solidFill>
                </a:rPr>
                <a:t>-building efforts of politicians using social </a:t>
              </a:r>
              <a:r>
                <a:rPr lang="en-US" sz="2800" dirty="0" smtClean="0">
                  <a:solidFill>
                    <a:schemeClr val="tx1">
                      <a:lumMod val="65000"/>
                      <a:lumOff val="35000"/>
                    </a:schemeClr>
                  </a:solidFill>
                </a:rPr>
                <a:t>media?</a:t>
              </a:r>
            </a:p>
          </p:txBody>
        </p:sp>
      </p:grpSp>
      <p:sp>
        <p:nvSpPr>
          <p:cNvPr id="19" name="Rectangle 18"/>
          <p:cNvSpPr/>
          <p:nvPr/>
        </p:nvSpPr>
        <p:spPr>
          <a:xfrm>
            <a:off x="685800" y="3505200"/>
            <a:ext cx="14935200" cy="102870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lIns="457200" rIns="457200" rtlCol="0" anchor="ctr"/>
          <a:lstStyle/>
          <a:p>
            <a:pPr algn="just"/>
            <a:r>
              <a:rPr lang="en-US" sz="3200" b="1" dirty="0" smtClean="0">
                <a:solidFill>
                  <a:srgbClr val="FF0000"/>
                </a:solidFill>
              </a:rPr>
              <a:t>Abstract</a:t>
            </a:r>
            <a:endParaRPr lang="en-US" sz="2400" b="1" dirty="0">
              <a:solidFill>
                <a:srgbClr val="FF0000"/>
              </a:solidFill>
            </a:endParaRPr>
          </a:p>
          <a:p>
            <a:pPr algn="just"/>
            <a:r>
              <a:rPr lang="en-US" sz="2400" dirty="0">
                <a:solidFill>
                  <a:schemeClr val="tx1">
                    <a:lumMod val="65000"/>
                    <a:lumOff val="35000"/>
                  </a:schemeClr>
                </a:solidFill>
              </a:rPr>
              <a:t>Agenda-setters and “framing contestants” have been fighting in a new hot battlefield, Twitter, to promote their agenda and make others see the events through the lenses they offer. This study exploits this new agenda-setting avenue by analyzing two years of public newsworthy commentaries (tweets) of selected opinion-shapers and newsmakers residing in the U.S. and in Turkey. Tweets are manually curated by the editors of </a:t>
            </a:r>
            <a:r>
              <a:rPr lang="en-US" sz="2400" dirty="0" err="1">
                <a:solidFill>
                  <a:schemeClr val="tx1">
                    <a:lumMod val="65000"/>
                    <a:lumOff val="35000"/>
                  </a:schemeClr>
                </a:solidFill>
              </a:rPr>
              <a:t>theplazz.com</a:t>
            </a:r>
            <a:r>
              <a:rPr lang="en-US" sz="2400" dirty="0">
                <a:solidFill>
                  <a:schemeClr val="tx1">
                    <a:lumMod val="65000"/>
                    <a:lumOff val="35000"/>
                  </a:schemeClr>
                </a:solidFill>
              </a:rPr>
              <a:t> and </a:t>
            </a:r>
            <a:r>
              <a:rPr lang="en-US" sz="2400" dirty="0" err="1">
                <a:solidFill>
                  <a:schemeClr val="tx1">
                    <a:lumMod val="65000"/>
                    <a:lumOff val="35000"/>
                  </a:schemeClr>
                </a:solidFill>
              </a:rPr>
              <a:t>nediyor.com</a:t>
            </a:r>
            <a:r>
              <a:rPr lang="en-US" sz="2400" dirty="0">
                <a:solidFill>
                  <a:schemeClr val="tx1">
                    <a:lumMod val="65000"/>
                    <a:lumOff val="35000"/>
                  </a:schemeClr>
                </a:solidFill>
              </a:rPr>
              <a:t> news sites, and commentaries are placed below the related news contents. 156,480 curated tweets of 1,400 influential Americans who have commentated on 7,464 headlines between January 2013 and January 2015 are collected from </a:t>
            </a:r>
            <a:r>
              <a:rPr lang="en-US" sz="2400" dirty="0" err="1">
                <a:solidFill>
                  <a:schemeClr val="tx1">
                    <a:lumMod val="65000"/>
                    <a:lumOff val="35000"/>
                  </a:schemeClr>
                </a:solidFill>
              </a:rPr>
              <a:t>theplazz.com</a:t>
            </a:r>
            <a:r>
              <a:rPr lang="en-US" sz="2400" dirty="0">
                <a:solidFill>
                  <a:schemeClr val="tx1">
                    <a:lumMod val="65000"/>
                    <a:lumOff val="35000"/>
                  </a:schemeClr>
                </a:solidFill>
              </a:rPr>
              <a:t>. For the same period of time, 169,849 commentary tweets of 1,296 influential Turks on 12,000 events that have made to the headlines as well as the corresponding news contents published at </a:t>
            </a:r>
            <a:r>
              <a:rPr lang="en-US" sz="2400" dirty="0" err="1">
                <a:solidFill>
                  <a:schemeClr val="tx1">
                    <a:lumMod val="65000"/>
                    <a:lumOff val="35000"/>
                  </a:schemeClr>
                </a:solidFill>
              </a:rPr>
              <a:t>nediyor.com</a:t>
            </a:r>
            <a:r>
              <a:rPr lang="en-US" sz="2400" dirty="0">
                <a:solidFill>
                  <a:schemeClr val="tx1">
                    <a:lumMod val="65000"/>
                    <a:lumOff val="35000"/>
                  </a:schemeClr>
                </a:solidFill>
              </a:rPr>
              <a:t> are scraped. Using these datasets, first, a novel method to quantify the importance of news for a country is introduced based upon the elitist theory of democracy by analyzing the dynamics of the responses to important events that have made to the headlines in these two countries. Then as case studies, overall distributions of commentaries on different topics are examined, in particular, characteristics of the most appealing news to US newsmakers and that of Turks in the years of 2013 and 2014 are discussed. Moreover, coherence and diversity within groups and inter-groups are measured as a wide range of professionals are covered in the datasets, including journalists, academicians, politicians, businessmen and the artists, by asking questions such as “do members of a political party (or journalists of a news group) flock together, i.e. commentate on the same news? How can we measure the distance of a news group to a political party?” Furthermore, as an attempt to </a:t>
            </a:r>
            <a:r>
              <a:rPr lang="en-US" sz="2400" dirty="0" err="1">
                <a:solidFill>
                  <a:schemeClr val="tx1">
                    <a:lumMod val="65000"/>
                    <a:lumOff val="35000"/>
                  </a:schemeClr>
                </a:solidFill>
              </a:rPr>
              <a:t>recontextualize</a:t>
            </a:r>
            <a:r>
              <a:rPr lang="en-US" sz="2400" dirty="0">
                <a:solidFill>
                  <a:schemeClr val="tx1">
                    <a:lumMod val="65000"/>
                    <a:lumOff val="35000"/>
                  </a:schemeClr>
                </a:solidFill>
              </a:rPr>
              <a:t> the agenda-setting theory in this new avenue, I took a network theoretic approach and created weighted co-</a:t>
            </a:r>
            <a:r>
              <a:rPr lang="en-US" sz="2400" dirty="0" err="1">
                <a:solidFill>
                  <a:schemeClr val="tx1">
                    <a:lumMod val="65000"/>
                    <a:lumOff val="35000"/>
                  </a:schemeClr>
                </a:solidFill>
              </a:rPr>
              <a:t>commentation</a:t>
            </a:r>
            <a:r>
              <a:rPr lang="en-US" sz="2400" dirty="0">
                <a:solidFill>
                  <a:schemeClr val="tx1">
                    <a:lumMod val="65000"/>
                    <a:lumOff val="35000"/>
                  </a:schemeClr>
                </a:solidFill>
              </a:rPr>
              <a:t> networks for different groups, where the nodes of a graph are the members of group(s) examined, and the weighted links are the number of common events that they have commentated on Twitter. In support of these theories, application of a modularity based community detection algorithm on such a network consisting of members of 113th Congress reveals that among monitored 36 democratic and 30 republican Congress members, 95% of them are found to be in the same group as their co-party members. Furthermore, these networks enable us to scale the partisanship of individuals as well as groups. Last but not least, qualitative content analysis on the most descriptive events (politically polarized news) shed light onto the peculiar sensitivities of the groups. </a:t>
            </a:r>
          </a:p>
        </p:txBody>
      </p:sp>
      <p:sp>
        <p:nvSpPr>
          <p:cNvPr id="33" name="Rectangle 32"/>
          <p:cNvSpPr/>
          <p:nvPr/>
        </p:nvSpPr>
        <p:spPr>
          <a:xfrm>
            <a:off x="21259800" y="12954000"/>
            <a:ext cx="5486400" cy="3754874"/>
          </a:xfrm>
          <a:prstGeom prst="rect">
            <a:avLst/>
          </a:prstGeom>
        </p:spPr>
        <p:txBody>
          <a:bodyPr wrap="square">
            <a:spAutoFit/>
          </a:bodyPr>
          <a:lstStyle/>
          <a:p>
            <a:r>
              <a:rPr lang="en-US" sz="1400" dirty="0"/>
              <a:t>==========================</a:t>
            </a:r>
          </a:p>
          <a:p>
            <a:r>
              <a:rPr lang="en-US" sz="1400" dirty="0"/>
              <a:t>Summary of model fit</a:t>
            </a:r>
          </a:p>
          <a:p>
            <a:r>
              <a:rPr lang="en-US" sz="1400" dirty="0"/>
              <a:t>=========================</a:t>
            </a:r>
            <a:r>
              <a:rPr lang="en-US" sz="1400" dirty="0" smtClean="0"/>
              <a:t>=</a:t>
            </a:r>
            <a:endParaRPr lang="en-US" sz="1400" dirty="0"/>
          </a:p>
          <a:p>
            <a:r>
              <a:rPr lang="en-US" sz="1400" dirty="0"/>
              <a:t>Formula:   </a:t>
            </a:r>
            <a:r>
              <a:rPr lang="en-US" sz="1400" dirty="0" err="1"/>
              <a:t>two_mode</a:t>
            </a:r>
            <a:r>
              <a:rPr lang="en-US" sz="1400" dirty="0"/>
              <a:t> ~ edges + b1nodematch("</a:t>
            </a:r>
            <a:r>
              <a:rPr lang="en-US" sz="1400" dirty="0" smtClean="0"/>
              <a:t>party”)</a:t>
            </a:r>
            <a:endParaRPr lang="en-US" sz="1400" dirty="0"/>
          </a:p>
          <a:p>
            <a:r>
              <a:rPr lang="en-US" sz="1400" dirty="0"/>
              <a:t>Iterations:  20 out of 20 </a:t>
            </a:r>
          </a:p>
          <a:p>
            <a:endParaRPr lang="en-US" sz="1400" dirty="0"/>
          </a:p>
          <a:p>
            <a:r>
              <a:rPr lang="en-US" sz="1400" dirty="0"/>
              <a:t>Monte Carlo MLE Results:</a:t>
            </a:r>
          </a:p>
          <a:p>
            <a:r>
              <a:rPr lang="en-US" sz="1400" dirty="0"/>
              <a:t>                  Estimate Std. Error MCMC % p-value    </a:t>
            </a:r>
          </a:p>
          <a:p>
            <a:r>
              <a:rPr lang="en-US" sz="1400" dirty="0"/>
              <a:t>edges             -4.82148    0.02591      1  &lt;1e-04 ***</a:t>
            </a:r>
          </a:p>
          <a:p>
            <a:r>
              <a:rPr lang="en-US" sz="1400" dirty="0"/>
              <a:t>b1nodematch.party  0.31572    0.02996      1  &lt;1e-04 ***</a:t>
            </a:r>
          </a:p>
          <a:p>
            <a:r>
              <a:rPr lang="en-US" sz="1400" dirty="0"/>
              <a:t>---</a:t>
            </a:r>
          </a:p>
          <a:p>
            <a:r>
              <a:rPr lang="en-US" sz="1400" dirty="0" err="1"/>
              <a:t>Signif</a:t>
            </a:r>
            <a:r>
              <a:rPr lang="en-US" sz="1400" dirty="0"/>
              <a:t>. codes:  0 ‘***’ 0.001 ‘**’ 0.01 ‘*’ 0.05 ‘.’ 0.1 ‘ ’ 1</a:t>
            </a:r>
          </a:p>
          <a:p>
            <a:endParaRPr lang="en-US" sz="1400" dirty="0"/>
          </a:p>
          <a:p>
            <a:r>
              <a:rPr lang="en-US" sz="1400" dirty="0"/>
              <a:t>     Null Deviance: 674870  on 486816  degrees of freedom</a:t>
            </a:r>
          </a:p>
          <a:p>
            <a:r>
              <a:rPr lang="en-US" sz="1400" dirty="0"/>
              <a:t> Residual Deviance:  52736  on 486814  degrees of freedom</a:t>
            </a:r>
          </a:p>
          <a:p>
            <a:r>
              <a:rPr lang="en-US" sz="1400" dirty="0"/>
              <a:t> </a:t>
            </a:r>
          </a:p>
          <a:p>
            <a:r>
              <a:rPr lang="en-US" sz="1400" dirty="0"/>
              <a:t>AIC: 52740    BIC: 52762    (Smaller is better.) </a:t>
            </a:r>
            <a:endParaRPr lang="en-US" sz="1400" dirty="0"/>
          </a:p>
        </p:txBody>
      </p:sp>
    </p:spTree>
    <p:extLst>
      <p:ext uri="{BB962C8B-B14F-4D97-AF65-F5344CB8AC3E}">
        <p14:creationId xmlns:p14="http://schemas.microsoft.com/office/powerpoint/2010/main" val="43901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8324</TotalTime>
  <Words>1152</Words>
  <Application>Microsoft Macintosh PowerPoint</Application>
  <PresentationFormat>Custom</PresentationFormat>
  <Paragraphs>121</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Office Theme</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Janusz Wojtusiak</dc:creator>
  <cp:lastModifiedBy>Talha Oz</cp:lastModifiedBy>
  <cp:revision>153</cp:revision>
  <cp:lastPrinted>2014-05-28T18:40:20Z</cp:lastPrinted>
  <dcterms:created xsi:type="dcterms:W3CDTF">2011-12-03T03:19:26Z</dcterms:created>
  <dcterms:modified xsi:type="dcterms:W3CDTF">2015-05-16T16:47:56Z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1544201928</vt:i4>
  </property>
  <property fmtid="{D5CDD505-2E9C-101B-9397-08002B2CF9AE}" pid="3" name="_NewReviewCycle">
    <vt:lpwstr/>
  </property>
  <property fmtid="{D5CDD505-2E9C-101B-9397-08002B2CF9AE}" pid="4" name="_EmailSubject">
    <vt:lpwstr>poster</vt:lpwstr>
  </property>
  <property fmtid="{D5CDD505-2E9C-101B-9397-08002B2CF9AE}" pid="5" name="_AuthorEmail">
    <vt:lpwstr>jwojt@mli.gmu.edu</vt:lpwstr>
  </property>
  <property fmtid="{D5CDD505-2E9C-101B-9397-08002B2CF9AE}" pid="6" name="_AuthorEmailDisplayName">
    <vt:lpwstr>Janusz Wojtusiak</vt:lpwstr>
  </property>
  <property fmtid="{D5CDD505-2E9C-101B-9397-08002B2CF9AE}" pid="7" name="_PreviousAdHocReviewCycleID">
    <vt:i4>1055485416</vt:i4>
  </property>
</Properties>
</file>

<file path=docProps/thumbnail.jpeg>
</file>